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7"/>
  </p:handoutMasterIdLst>
  <p:sldIdLst>
    <p:sldId id="265" r:id="rId2"/>
    <p:sldId id="257" r:id="rId3"/>
    <p:sldId id="268" r:id="rId4"/>
    <p:sldId id="263" r:id="rId5"/>
    <p:sldId id="264" r:id="rId6"/>
    <p:sldId id="267" r:id="rId7"/>
    <p:sldId id="272" r:id="rId8"/>
    <p:sldId id="274" r:id="rId9"/>
    <p:sldId id="275" r:id="rId10"/>
    <p:sldId id="276" r:id="rId11"/>
    <p:sldId id="277" r:id="rId12"/>
    <p:sldId id="270" r:id="rId13"/>
    <p:sldId id="279" r:id="rId14"/>
    <p:sldId id="271" r:id="rId15"/>
    <p:sldId id="278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Main" id="{C08BD079-B6F9-49E7-869F-CF4D41F94FBB}">
          <p14:sldIdLst>
            <p14:sldId id="265"/>
          </p14:sldIdLst>
        </p14:section>
        <p14:section name="1. User Account" id="{9C5F3FD9-AF1F-4C40-96FF-156A4EC7C21B}">
          <p14:sldIdLst>
            <p14:sldId id="257"/>
            <p14:sldId id="268"/>
            <p14:sldId id="263"/>
            <p14:sldId id="264"/>
          </p14:sldIdLst>
        </p14:section>
        <p14:section name="2. BOM Comparison" id="{90007E99-301D-4B34-BB90-8F7D8CDC97A0}">
          <p14:sldIdLst>
            <p14:sldId id="267"/>
            <p14:sldId id="272"/>
            <p14:sldId id="274"/>
          </p14:sldIdLst>
        </p14:section>
        <p14:section name="3. Cost Review" id="{D76861CE-6206-4DD5-8B7F-4D2C7A1ABF31}">
          <p14:sldIdLst>
            <p14:sldId id="275"/>
            <p14:sldId id="276"/>
            <p14:sldId id="277"/>
          </p14:sldIdLst>
        </p14:section>
        <p14:section name="4. Quality Indicator" id="{BEEFD2FF-8A0D-4B2E-9C24-4B80B88DCF9B}">
          <p14:sldIdLst>
            <p14:sldId id="270"/>
            <p14:sldId id="279"/>
          </p14:sldIdLst>
        </p14:section>
        <p14:section name="5. Comment" id="{423BCB1C-12CD-4830-906A-463C8341A409}">
          <p14:sldIdLst>
            <p14:sldId id="27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FF"/>
    <a:srgbClr val="D9EBFF"/>
    <a:srgbClr val="F05E7F"/>
    <a:srgbClr val="E7F2EE"/>
    <a:srgbClr val="F65757"/>
    <a:srgbClr val="FDDFD3"/>
    <a:srgbClr val="FFFFF3"/>
    <a:srgbClr val="FAAD8F"/>
    <a:srgbClr val="E1E1E2"/>
    <a:srgbClr val="743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25" d="100"/>
          <a:sy n="125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370A1-EFF4-8F0F-8004-F651F9A49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D929-ABD2-B4C0-CF58-EBA6C24530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837D-CD12-44C6-B0EA-1E68FCDF49E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3BEF-9C80-076C-7C3D-C800C806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C1F08-8248-D075-FB0B-2F45B041F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CCD69-4490-44B3-8FF4-D84948D1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2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7CEB1-345E-0610-E93F-5F345F8F2580}"/>
              </a:ext>
            </a:extLst>
          </p:cNvPr>
          <p:cNvCxnSpPr>
            <a:cxnSpLocks/>
          </p:cNvCxnSpPr>
          <p:nvPr userDrawn="1"/>
        </p:nvCxnSpPr>
        <p:spPr>
          <a:xfrm>
            <a:off x="0" y="67511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4F0706-3809-F818-05C5-DCB8AC4326FD}"/>
              </a:ext>
            </a:extLst>
          </p:cNvPr>
          <p:cNvSpPr/>
          <p:nvPr userDrawn="1"/>
        </p:nvSpPr>
        <p:spPr>
          <a:xfrm>
            <a:off x="8933697" y="166434"/>
            <a:ext cx="8389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LGETN R&amp;D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Eunbi Yoon</a:t>
            </a:r>
          </a:p>
        </p:txBody>
      </p:sp>
    </p:spTree>
    <p:extLst>
      <p:ext uri="{BB962C8B-B14F-4D97-AF65-F5344CB8AC3E}">
        <p14:creationId xmlns:p14="http://schemas.microsoft.com/office/powerpoint/2010/main" val="125892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5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8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6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3ACB-26AD-4882-99DC-05BA84985D4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eunbi1.yoon@lge.com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unbi1.yoon@lge.com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405070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0. Data Center 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7BB0D-CE2A-C9F3-7392-DD3DE72177B0}"/>
              </a:ext>
            </a:extLst>
          </p:cNvPr>
          <p:cNvSpPr/>
          <p:nvPr/>
        </p:nvSpPr>
        <p:spPr>
          <a:xfrm>
            <a:off x="307456" y="788845"/>
            <a:ext cx="9178375" cy="579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Website has two types of accounts authority, Admin and User. Usually, admin authority is for developer and user is for report’s viewer.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Most of systems development idea comes from LG system for a friendly UI/UX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120D0-6853-762A-B3F4-1E74264F53E4}"/>
              </a:ext>
            </a:extLst>
          </p:cNvPr>
          <p:cNvSpPr/>
          <p:nvPr/>
        </p:nvSpPr>
        <p:spPr>
          <a:xfrm>
            <a:off x="697126" y="2426323"/>
            <a:ext cx="759297" cy="251743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Account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C210BF-282C-E880-FEE8-76E87B750F64}"/>
              </a:ext>
            </a:extLst>
          </p:cNvPr>
          <p:cNvSpPr/>
          <p:nvPr/>
        </p:nvSpPr>
        <p:spPr>
          <a:xfrm>
            <a:off x="2160998" y="1965411"/>
            <a:ext cx="759297" cy="251743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Admin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37B6-1552-6C57-D35F-EE7BFE6CAB5B}"/>
              </a:ext>
            </a:extLst>
          </p:cNvPr>
          <p:cNvSpPr/>
          <p:nvPr/>
        </p:nvSpPr>
        <p:spPr>
          <a:xfrm>
            <a:off x="2169459" y="2892903"/>
            <a:ext cx="759297" cy="251743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User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F553E-32D8-D861-96A4-3F33AE54815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456423" y="2091283"/>
            <a:ext cx="704575" cy="460912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5AE360-3B56-4665-63B4-0A242840F56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456423" y="2552195"/>
            <a:ext cx="713036" cy="466580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5D0BBE-47BE-A0F0-5901-DCBDB33E594B}"/>
              </a:ext>
            </a:extLst>
          </p:cNvPr>
          <p:cNvSpPr/>
          <p:nvPr/>
        </p:nvSpPr>
        <p:spPr>
          <a:xfrm>
            <a:off x="4473223" y="2433793"/>
            <a:ext cx="951671" cy="399986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Reinvent Center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1C23E4-485B-4AA9-448F-4B687EE27168}"/>
              </a:ext>
            </a:extLst>
          </p:cNvPr>
          <p:cNvSpPr/>
          <p:nvPr/>
        </p:nvSpPr>
        <p:spPr>
          <a:xfrm>
            <a:off x="6038992" y="1830761"/>
            <a:ext cx="1170949" cy="419559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BOM Comparison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D14738-7F50-7718-EDD5-2514B725114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424894" y="2040541"/>
            <a:ext cx="614098" cy="593245"/>
          </a:xfrm>
          <a:prstGeom prst="straightConnector1">
            <a:avLst/>
          </a:prstGeom>
          <a:ln w="28575">
            <a:solidFill>
              <a:srgbClr val="007B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3CEEAD-7B4B-5D5C-4DC5-55B014B9545C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>
            <a:off x="5424894" y="2633786"/>
            <a:ext cx="608970" cy="601459"/>
          </a:xfrm>
          <a:prstGeom prst="straightConnector1">
            <a:avLst/>
          </a:prstGeom>
          <a:ln w="28575">
            <a:solidFill>
              <a:srgbClr val="007B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5BCDE55-3386-08BC-5F54-46C63A096171}"/>
              </a:ext>
            </a:extLst>
          </p:cNvPr>
          <p:cNvSpPr/>
          <p:nvPr/>
        </p:nvSpPr>
        <p:spPr>
          <a:xfrm>
            <a:off x="307455" y="1530797"/>
            <a:ext cx="9178375" cy="2177454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312188" y="1532932"/>
            <a:ext cx="508210" cy="298900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Map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E912BC-2D84-6D26-31F0-ECB8E86C69CB}"/>
              </a:ext>
            </a:extLst>
          </p:cNvPr>
          <p:cNvSpPr/>
          <p:nvPr/>
        </p:nvSpPr>
        <p:spPr>
          <a:xfrm>
            <a:off x="2960981" y="1955081"/>
            <a:ext cx="910985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Developer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B9519E-3F79-AEDF-41D5-9CD344C399EF}"/>
              </a:ext>
            </a:extLst>
          </p:cNvPr>
          <p:cNvSpPr/>
          <p:nvPr/>
        </p:nvSpPr>
        <p:spPr>
          <a:xfrm>
            <a:off x="2942021" y="2893131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LGETN All Member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584742-4B99-3BDA-0EE4-9C3D88137702}"/>
              </a:ext>
            </a:extLst>
          </p:cNvPr>
          <p:cNvSpPr/>
          <p:nvPr/>
        </p:nvSpPr>
        <p:spPr>
          <a:xfrm>
            <a:off x="7455541" y="1509867"/>
            <a:ext cx="67103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EB8D0-397C-71E0-E6D0-DEDA6440DAB3}"/>
              </a:ext>
            </a:extLst>
          </p:cNvPr>
          <p:cNvSpPr/>
          <p:nvPr/>
        </p:nvSpPr>
        <p:spPr>
          <a:xfrm>
            <a:off x="7271862" y="1914897"/>
            <a:ext cx="144051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Figure out substitute and price change in BOM.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1F768-02B4-F133-8873-F4557E04A401}"/>
              </a:ext>
            </a:extLst>
          </p:cNvPr>
          <p:cNvSpPr/>
          <p:nvPr/>
        </p:nvSpPr>
        <p:spPr>
          <a:xfrm>
            <a:off x="7286898" y="3083209"/>
            <a:ext cx="1704260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Calculate Quality Indicator to analyze customer’s 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322BC6-65AD-115A-DC32-7026CA60BF28}"/>
              </a:ext>
            </a:extLst>
          </p:cNvPr>
          <p:cNvSpPr/>
          <p:nvPr/>
        </p:nvSpPr>
        <p:spPr>
          <a:xfrm>
            <a:off x="6033864" y="3025465"/>
            <a:ext cx="1170949" cy="419559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Flexible Workhours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6926E-5E7C-B0A9-5DF1-154017D2DF50}"/>
              </a:ext>
            </a:extLst>
          </p:cNvPr>
          <p:cNvSpPr/>
          <p:nvPr/>
        </p:nvSpPr>
        <p:spPr>
          <a:xfrm>
            <a:off x="2986559" y="1675880"/>
            <a:ext cx="81501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Authority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5CF2DA-287D-A45B-6C3F-A9420244C56D}"/>
              </a:ext>
            </a:extLst>
          </p:cNvPr>
          <p:cNvSpPr/>
          <p:nvPr/>
        </p:nvSpPr>
        <p:spPr>
          <a:xfrm>
            <a:off x="6033863" y="2415349"/>
            <a:ext cx="1170949" cy="419559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Cost Review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812425-EE6F-CFFB-A698-0E169BF6004C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5424894" y="2625129"/>
            <a:ext cx="608969" cy="8657"/>
          </a:xfrm>
          <a:prstGeom prst="straightConnector1">
            <a:avLst/>
          </a:prstGeom>
          <a:ln w="28575">
            <a:solidFill>
              <a:srgbClr val="007B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653B2-7586-4A2B-31C2-5F256B56F86B}"/>
              </a:ext>
            </a:extLst>
          </p:cNvPr>
          <p:cNvSpPr/>
          <p:nvPr/>
        </p:nvSpPr>
        <p:spPr>
          <a:xfrm>
            <a:off x="7278437" y="2493881"/>
            <a:ext cx="1549369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Monitor trends about all model and major item cost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92B7A-CF9A-3037-C283-E8C6778E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24" y="4484420"/>
            <a:ext cx="3017520" cy="1634490"/>
          </a:xfrm>
          <a:prstGeom prst="rect">
            <a:avLst/>
          </a:prstGeom>
          <a:ln>
            <a:solidFill>
              <a:srgbClr val="007B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2F671-7BA2-331A-CF00-C97D5F969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" y="4497339"/>
            <a:ext cx="3017520" cy="1635497"/>
          </a:xfrm>
          <a:prstGeom prst="rect">
            <a:avLst/>
          </a:prstGeom>
          <a:ln>
            <a:solidFill>
              <a:srgbClr val="007B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01FC6D-A262-1504-8909-95E2E93FB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61" y="4498346"/>
            <a:ext cx="3017520" cy="1634490"/>
          </a:xfrm>
          <a:prstGeom prst="rect">
            <a:avLst/>
          </a:prstGeom>
          <a:ln>
            <a:solidFill>
              <a:srgbClr val="007BFF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292F7-5A3B-A2FE-C0EC-2CF6793ECF6D}"/>
              </a:ext>
            </a:extLst>
          </p:cNvPr>
          <p:cNvSpPr/>
          <p:nvPr/>
        </p:nvSpPr>
        <p:spPr>
          <a:xfrm>
            <a:off x="329142" y="4486323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Account Authority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F62C60-7D7B-3F3B-76D4-30ECF3BDC1F7}"/>
              </a:ext>
            </a:extLst>
          </p:cNvPr>
          <p:cNvSpPr/>
          <p:nvPr/>
        </p:nvSpPr>
        <p:spPr>
          <a:xfrm>
            <a:off x="3373499" y="4477462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Request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B996A5-3E0E-4A59-218C-E88A982F318C}"/>
              </a:ext>
            </a:extLst>
          </p:cNvPr>
          <p:cNvSpPr/>
          <p:nvPr/>
        </p:nvSpPr>
        <p:spPr>
          <a:xfrm>
            <a:off x="6446178" y="4479714"/>
            <a:ext cx="1581022" cy="301752"/>
          </a:xfrm>
          <a:prstGeom prst="rect">
            <a:avLst/>
          </a:prstGeom>
          <a:solidFill>
            <a:schemeClr val="bg1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Approval  Function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9025A-A9F9-57A5-EECB-E25F1E866532}"/>
              </a:ext>
            </a:extLst>
          </p:cNvPr>
          <p:cNvSpPr/>
          <p:nvPr/>
        </p:nvSpPr>
        <p:spPr>
          <a:xfrm>
            <a:off x="307454" y="3997056"/>
            <a:ext cx="9178375" cy="2292648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1A8E54-B939-0CED-92D7-44DAFC086C58}"/>
              </a:ext>
            </a:extLst>
          </p:cNvPr>
          <p:cNvSpPr/>
          <p:nvPr/>
        </p:nvSpPr>
        <p:spPr>
          <a:xfrm>
            <a:off x="312188" y="3996795"/>
            <a:ext cx="3017520" cy="298900"/>
          </a:xfrm>
          <a:prstGeom prst="rect">
            <a:avLst/>
          </a:prstGeom>
          <a:solidFill>
            <a:srgbClr val="007BFF"/>
          </a:solidFill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System Design Idea Comes From LG System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2BAD51-E444-5349-6005-081064962A42}"/>
              </a:ext>
            </a:extLst>
          </p:cNvPr>
          <p:cNvSpPr/>
          <p:nvPr/>
        </p:nvSpPr>
        <p:spPr>
          <a:xfrm>
            <a:off x="2072168" y="5136186"/>
            <a:ext cx="1274296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Authority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Provides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IAM, GSOD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DCEC5-22C9-FA09-3A5A-7C10FC4AE2F9}"/>
              </a:ext>
            </a:extLst>
          </p:cNvPr>
          <p:cNvSpPr/>
          <p:nvPr/>
        </p:nvSpPr>
        <p:spPr>
          <a:xfrm>
            <a:off x="4921944" y="5124129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LG4ME PTO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Request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Time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5C3EAA-8858-11F6-6D92-8DA4738C74B4}"/>
              </a:ext>
            </a:extLst>
          </p:cNvPr>
          <p:cNvSpPr/>
          <p:nvPr/>
        </p:nvSpPr>
        <p:spPr>
          <a:xfrm>
            <a:off x="8074312" y="5130980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Approval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EP Approval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C27F4E-BA64-E4C9-507F-06AC09060786}"/>
              </a:ext>
            </a:extLst>
          </p:cNvPr>
          <p:cNvSpPr/>
          <p:nvPr/>
        </p:nvSpPr>
        <p:spPr>
          <a:xfrm>
            <a:off x="3321130" y="3996250"/>
            <a:ext cx="6201721" cy="411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This site has been developed as a reference for the various operating methods of the LG system to provide a friendly LG’s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42433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D30A8E-B2AF-B067-2482-E7F1DF24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3" y="3911317"/>
            <a:ext cx="4572000" cy="2474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C3DBA-1E6A-F3AF-1B0D-0C90E560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7" y="390893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E5DAF-339E-105B-927C-58101419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7" y="134827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10CF1-37BA-3161-C139-9130F6425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80" y="13439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Cost Review </a:t>
            </a:r>
            <a:r>
              <a:rPr lang="en-US" sz="2500" b="1">
                <a:solidFill>
                  <a:schemeClr val="tx1"/>
                </a:solidFill>
              </a:rPr>
              <a:t>- Side Bar</a:t>
            </a:r>
            <a:endParaRPr lang="en-US" sz="25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9C3A06-8DD4-F906-C7EB-8E4C9A6860B8}"/>
              </a:ext>
            </a:extLst>
          </p:cNvPr>
          <p:cNvSpPr/>
          <p:nvPr/>
        </p:nvSpPr>
        <p:spPr>
          <a:xfrm>
            <a:off x="380998" y="1344143"/>
            <a:ext cx="644498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Report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422DCC-11B2-CB79-585C-D839EF322608}"/>
              </a:ext>
            </a:extLst>
          </p:cNvPr>
          <p:cNvSpPr/>
          <p:nvPr/>
        </p:nvSpPr>
        <p:spPr>
          <a:xfrm>
            <a:off x="380998" y="3898597"/>
            <a:ext cx="1633558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Export Data to Excel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EE0CE-0429-41E0-9181-14F90289E9F1}"/>
              </a:ext>
            </a:extLst>
          </p:cNvPr>
          <p:cNvSpPr/>
          <p:nvPr/>
        </p:nvSpPr>
        <p:spPr>
          <a:xfrm>
            <a:off x="5084747" y="1344141"/>
            <a:ext cx="560403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Back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8991D8-C82D-B395-76E1-BB83FFA7909F}"/>
              </a:ext>
            </a:extLst>
          </p:cNvPr>
          <p:cNvSpPr/>
          <p:nvPr/>
        </p:nvSpPr>
        <p:spPr>
          <a:xfrm>
            <a:off x="5084747" y="3898597"/>
            <a:ext cx="855226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Comment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F258-EC88-C4E6-4116-3850741E6202}"/>
              </a:ext>
            </a:extLst>
          </p:cNvPr>
          <p:cNvSpPr/>
          <p:nvPr/>
        </p:nvSpPr>
        <p:spPr>
          <a:xfrm>
            <a:off x="3674692" y="1466849"/>
            <a:ext cx="1278308" cy="173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57441-41FD-0F12-D3BE-35B8ED51F8DB}"/>
              </a:ext>
            </a:extLst>
          </p:cNvPr>
          <p:cNvSpPr/>
          <p:nvPr/>
        </p:nvSpPr>
        <p:spPr>
          <a:xfrm>
            <a:off x="3832070" y="1307564"/>
            <a:ext cx="644498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Arial Narrow" panose="020B0606020202030204" pitchFamily="34" charset="0"/>
              </a:rPr>
              <a:t>Side Bar</a:t>
            </a:r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FA951-796F-0AD6-0BA6-BC59DECABA19}"/>
              </a:ext>
            </a:extLst>
          </p:cNvPr>
          <p:cNvSpPr/>
          <p:nvPr/>
        </p:nvSpPr>
        <p:spPr>
          <a:xfrm>
            <a:off x="3905158" y="1504280"/>
            <a:ext cx="427170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11DBC0-6A1D-F3D9-620C-776CAE5C7BBE}"/>
              </a:ext>
            </a:extLst>
          </p:cNvPr>
          <p:cNvSpPr/>
          <p:nvPr/>
        </p:nvSpPr>
        <p:spPr>
          <a:xfrm>
            <a:off x="4357966" y="1504280"/>
            <a:ext cx="193420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E00B0C-0ECB-C25F-B70D-97A309EF106F}"/>
              </a:ext>
            </a:extLst>
          </p:cNvPr>
          <p:cNvSpPr/>
          <p:nvPr/>
        </p:nvSpPr>
        <p:spPr>
          <a:xfrm>
            <a:off x="4577024" y="1503944"/>
            <a:ext cx="375976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6807DF-6EAF-93CA-75AB-8B6461EEDFF5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822450" y="1603376"/>
            <a:ext cx="2296293" cy="2289463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CE9CA0-D98C-9A9E-BF4B-1D044772C9BD}"/>
              </a:ext>
            </a:extLst>
          </p:cNvPr>
          <p:cNvCxnSpPr>
            <a:cxnSpLocks/>
          </p:cNvCxnSpPr>
          <p:nvPr/>
        </p:nvCxnSpPr>
        <p:spPr>
          <a:xfrm>
            <a:off x="4539418" y="1603040"/>
            <a:ext cx="704118" cy="2289799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68831-DA99-FF1D-9748-EFD24020C64F}"/>
              </a:ext>
            </a:extLst>
          </p:cNvPr>
          <p:cNvCxnSpPr>
            <a:cxnSpLocks/>
            <a:stCxn id="25" idx="3"/>
            <a:endCxn id="16" idx="1"/>
          </p:cNvCxnSpPr>
          <p:nvPr/>
        </p:nvCxnSpPr>
        <p:spPr>
          <a:xfrm flipV="1">
            <a:off x="4953000" y="1495017"/>
            <a:ext cx="131747" cy="58475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4638DF2-5248-DC72-3B54-60A9C241E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547" y="233474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BDF9039-9BF9-A19B-E412-EF36F6D5E552}"/>
              </a:ext>
            </a:extLst>
          </p:cNvPr>
          <p:cNvSpPr/>
          <p:nvPr/>
        </p:nvSpPr>
        <p:spPr>
          <a:xfrm>
            <a:off x="5715711" y="216042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Go Back To Dashboard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3A3CB7-BA39-FDEA-3505-BF1DF28D78AC}"/>
              </a:ext>
            </a:extLst>
          </p:cNvPr>
          <p:cNvSpPr/>
          <p:nvPr/>
        </p:nvSpPr>
        <p:spPr>
          <a:xfrm>
            <a:off x="7719283" y="350916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Go Back To Home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EF5541-AAE9-B06E-E6A8-CD26724A2A38}"/>
              </a:ext>
            </a:extLst>
          </p:cNvPr>
          <p:cNvSpPr/>
          <p:nvPr/>
        </p:nvSpPr>
        <p:spPr>
          <a:xfrm>
            <a:off x="394080" y="4755422"/>
            <a:ext cx="2151000" cy="7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 Trend Table Data : 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It does not include “item” tag on sheet name such as “FL_BPA” sheet. “FL_BPA” sheet means Front Loader Model BPA Entity Trend. “FL_PAC” sheet means Front Loader Model PAC Entity Trend.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AF41B4-6B7C-6F16-5C4A-00B6F411356B}"/>
              </a:ext>
            </a:extLst>
          </p:cNvPr>
          <p:cNvSpPr/>
          <p:nvPr/>
        </p:nvSpPr>
        <p:spPr>
          <a:xfrm>
            <a:off x="6013269" y="4680424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Make comments</a:t>
            </a:r>
          </a:p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of this report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9738C3-2A37-F463-0776-CFCEEA609CC0}"/>
              </a:ext>
            </a:extLst>
          </p:cNvPr>
          <p:cNvSpPr/>
          <p:nvPr/>
        </p:nvSpPr>
        <p:spPr>
          <a:xfrm>
            <a:off x="7317407" y="468012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View this report’s comments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BFB8B4-644D-64D6-AF7F-E051692A092A}"/>
              </a:ext>
            </a:extLst>
          </p:cNvPr>
          <p:cNvSpPr/>
          <p:nvPr/>
        </p:nvSpPr>
        <p:spPr>
          <a:xfrm>
            <a:off x="662940" y="6223313"/>
            <a:ext cx="152400" cy="13068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1D4EDE-1A44-9535-F47D-B406933762FD}"/>
              </a:ext>
            </a:extLst>
          </p:cNvPr>
          <p:cNvCxnSpPr/>
          <p:nvPr/>
        </p:nvCxnSpPr>
        <p:spPr>
          <a:xfrm flipH="1">
            <a:off x="739140" y="5630964"/>
            <a:ext cx="152400" cy="569816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AB187-9815-BD85-9A8E-D4FC739A66C5}"/>
              </a:ext>
            </a:extLst>
          </p:cNvPr>
          <p:cNvSpPr/>
          <p:nvPr/>
        </p:nvSpPr>
        <p:spPr>
          <a:xfrm>
            <a:off x="830580" y="6223313"/>
            <a:ext cx="210156" cy="13068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6B56F1-747F-71CD-9940-50656C8A0BD3}"/>
              </a:ext>
            </a:extLst>
          </p:cNvPr>
          <p:cNvCxnSpPr>
            <a:cxnSpLocks/>
          </p:cNvCxnSpPr>
          <p:nvPr/>
        </p:nvCxnSpPr>
        <p:spPr>
          <a:xfrm flipH="1">
            <a:off x="1040736" y="5850130"/>
            <a:ext cx="1504344" cy="373183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96EA708-57B0-42FF-B341-24AFDC4AD82D}"/>
              </a:ext>
            </a:extLst>
          </p:cNvPr>
          <p:cNvSpPr/>
          <p:nvPr/>
        </p:nvSpPr>
        <p:spPr>
          <a:xfrm>
            <a:off x="2474152" y="5472894"/>
            <a:ext cx="2151000" cy="7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Item Table Data : 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It has the end “Item” Tag such as “</a:t>
            </a:r>
            <a:r>
              <a:rPr lang="en-US" sz="1000" dirty="0" err="1">
                <a:solidFill>
                  <a:srgbClr val="007BFF"/>
                </a:solidFill>
                <a:latin typeface="Arial Narrow" panose="020B0606020202030204" pitchFamily="34" charset="0"/>
              </a:rPr>
              <a:t>FL_BPA_Item</a:t>
            </a:r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”. “</a:t>
            </a:r>
            <a:r>
              <a:rPr lang="en-US" sz="1000" dirty="0" err="1">
                <a:solidFill>
                  <a:srgbClr val="007BFF"/>
                </a:solidFill>
                <a:latin typeface="Arial Narrow" panose="020B0606020202030204" pitchFamily="34" charset="0"/>
              </a:rPr>
              <a:t>FL_BPA_Item</a:t>
            </a:r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” sheet means Front Loader Model BPA Entity Item Table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06A417-0DD5-D2F7-DCBB-0031B729AD5E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move to another page, export to excel or make comments. Each report’s comment page is linked with Quick Menu Comment.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make a comment in each report, don’t have to type category and week info since it recognized report page location. </a:t>
            </a:r>
          </a:p>
        </p:txBody>
      </p:sp>
    </p:spTree>
    <p:extLst>
      <p:ext uri="{BB962C8B-B14F-4D97-AF65-F5344CB8AC3E}">
        <p14:creationId xmlns:p14="http://schemas.microsoft.com/office/powerpoint/2010/main" val="319013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C9994ED-3980-DE28-D220-A71FD2D1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34" y="1331535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4A9F72-B70E-7E29-305D-E3E1969F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9859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AD348-F70B-8842-6FDF-564B9C15D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Cost Review - Data Sorting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EE0CE-0429-41E0-9181-14F90289E9F1}"/>
              </a:ext>
            </a:extLst>
          </p:cNvPr>
          <p:cNvSpPr/>
          <p:nvPr/>
        </p:nvSpPr>
        <p:spPr>
          <a:xfrm>
            <a:off x="381000" y="3898598"/>
            <a:ext cx="618859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14250-FCD0-0E4C-B39C-1C7A9730E085}"/>
              </a:ext>
            </a:extLst>
          </p:cNvPr>
          <p:cNvSpPr/>
          <p:nvPr/>
        </p:nvSpPr>
        <p:spPr>
          <a:xfrm>
            <a:off x="5084747" y="1327049"/>
            <a:ext cx="709302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BF4DE-D7D7-B209-78B1-BFB3D24BF82A}"/>
              </a:ext>
            </a:extLst>
          </p:cNvPr>
          <p:cNvSpPr/>
          <p:nvPr/>
        </p:nvSpPr>
        <p:spPr>
          <a:xfrm>
            <a:off x="820752" y="1538846"/>
            <a:ext cx="1740170" cy="123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A4F29-DCAC-B05B-1937-23CF394C70A5}"/>
              </a:ext>
            </a:extLst>
          </p:cNvPr>
          <p:cNvSpPr/>
          <p:nvPr/>
        </p:nvSpPr>
        <p:spPr>
          <a:xfrm>
            <a:off x="1601970" y="1391228"/>
            <a:ext cx="774112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Model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46202-1670-AA24-BF55-47FDA929E529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690430" y="1662555"/>
            <a:ext cx="1000407" cy="2236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67B393F-3438-29A6-DEFF-4686CDA7FA36}"/>
              </a:ext>
            </a:extLst>
          </p:cNvPr>
          <p:cNvSpPr/>
          <p:nvPr/>
        </p:nvSpPr>
        <p:spPr>
          <a:xfrm>
            <a:off x="1133973" y="1860518"/>
            <a:ext cx="2266950" cy="98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CD68D-2347-95D2-93CE-968F42DD4282}"/>
              </a:ext>
            </a:extLst>
          </p:cNvPr>
          <p:cNvSpPr/>
          <p:nvPr/>
        </p:nvSpPr>
        <p:spPr>
          <a:xfrm>
            <a:off x="2795959" y="1931578"/>
            <a:ext cx="919976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Graph Factor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33AC29-A3DC-2D3B-FD3A-A37083ED98D8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3400923" y="1477925"/>
            <a:ext cx="1683824" cy="431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AA0D60D-93C9-D75B-7AAB-E61DE9CE3CBD}"/>
              </a:ext>
            </a:extLst>
          </p:cNvPr>
          <p:cNvSpPr/>
          <p:nvPr/>
        </p:nvSpPr>
        <p:spPr>
          <a:xfrm>
            <a:off x="1246706" y="4279190"/>
            <a:ext cx="1129376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Front Loader Model PAC Entity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DB79F5-D46C-FB3A-AE29-07CD78CEE14B}"/>
              </a:ext>
            </a:extLst>
          </p:cNvPr>
          <p:cNvSpPr/>
          <p:nvPr/>
        </p:nvSpPr>
        <p:spPr>
          <a:xfrm>
            <a:off x="381000" y="5652566"/>
            <a:ext cx="188644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Front Loader Model BPA Entity is setting as “Default” Model. Depends on you choose model in model bar, it will sort each model data and show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217959-CC33-AB9C-B535-130642CA9153}"/>
              </a:ext>
            </a:extLst>
          </p:cNvPr>
          <p:cNvSpPr/>
          <p:nvPr/>
        </p:nvSpPr>
        <p:spPr>
          <a:xfrm>
            <a:off x="7848122" y="1630004"/>
            <a:ext cx="2025353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All graph shows as “Default”. If you click graph factor, you can delete graph on the board. Axis automatically change depends on what graph is displayed.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is good when you tried to compare some of graph or review only one trend.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68E50B-F0A9-1C4E-8133-0C35447D0DD4}"/>
              </a:ext>
            </a:extLst>
          </p:cNvPr>
          <p:cNvSpPr/>
          <p:nvPr/>
        </p:nvSpPr>
        <p:spPr>
          <a:xfrm>
            <a:off x="5724632" y="1761281"/>
            <a:ext cx="1391529" cy="338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F3U8CNU3W.ABWEUUS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Model BPA Entity Graph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0F3DB8-111D-043D-EE32-BD63915741F1}"/>
              </a:ext>
            </a:extLst>
          </p:cNvPr>
          <p:cNvSpPr/>
          <p:nvPr/>
        </p:nvSpPr>
        <p:spPr>
          <a:xfrm>
            <a:off x="7699761" y="3853599"/>
            <a:ext cx="1814910" cy="40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Compare BPA Entity Between F3U8CNU3W.ABWEUUS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Model &amp; F3P2CYUAW.ABWEUUS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71EBDE-2C02-ADAF-929D-6F0F23BFD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976572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DB52510-65EA-704C-D905-DDBD9186F812}"/>
              </a:ext>
            </a:extLst>
          </p:cNvPr>
          <p:cNvSpPr/>
          <p:nvPr/>
        </p:nvSpPr>
        <p:spPr>
          <a:xfrm>
            <a:off x="3894127" y="6031947"/>
            <a:ext cx="1190620" cy="155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Top Loader Model BPA Entity 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4172ECA-C7D3-D6B1-E485-CD55EFF1D442}"/>
              </a:ext>
            </a:extLst>
          </p:cNvPr>
          <p:cNvCxnSpPr>
            <a:cxnSpLocks/>
          </p:cNvCxnSpPr>
          <p:nvPr/>
        </p:nvCxnSpPr>
        <p:spPr>
          <a:xfrm>
            <a:off x="7323745" y="3820641"/>
            <a:ext cx="376016" cy="2364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D68AD4C-3738-A893-DFAB-FCEC84B21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547" y="233474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EDAEE3-138A-92F2-252E-A20C4E415F5C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Model Bar, you can click model name “Front Loader BPA”, “Top Loader PAC” and it shows all of Front Loader Model BPA Entity, Top Loader Model PAC Entity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graph factor makes “not display” status. And if you click again, changes to “display” status. With this, compare graphs or detail graph view possible.</a:t>
            </a:r>
          </a:p>
        </p:txBody>
      </p:sp>
    </p:spTree>
    <p:extLst>
      <p:ext uri="{BB962C8B-B14F-4D97-AF65-F5344CB8AC3E}">
        <p14:creationId xmlns:p14="http://schemas.microsoft.com/office/powerpoint/2010/main" val="381825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7898AA-962A-54D7-D363-794386E471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1" y="3983247"/>
            <a:ext cx="4572000" cy="2478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0C5766-B7AC-3261-59A3-83A18F1D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7" y="1295855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B2702B-099A-980C-1724-D5DC2464E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7" y="129649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Quality Indicator -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5C2211-4CC1-1157-D429-7BA4050A6F18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is just sample report so far. But all features are setting up already and UI/UX can change depends on data save &amp; read method and user’s testing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 data in this dashboard is randomly generated whenever you refresh page so it could feel slow when you first access to webpage and data filtering.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DE4B6B-3862-FF33-1A4F-8636B4DF6A17}"/>
              </a:ext>
            </a:extLst>
          </p:cNvPr>
          <p:cNvSpPr/>
          <p:nvPr/>
        </p:nvSpPr>
        <p:spPr>
          <a:xfrm>
            <a:off x="6995609" y="2543597"/>
            <a:ext cx="999530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Light Theme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916F1-6CAA-7E72-9370-A51367F61123}"/>
              </a:ext>
            </a:extLst>
          </p:cNvPr>
          <p:cNvSpPr/>
          <p:nvPr/>
        </p:nvSpPr>
        <p:spPr>
          <a:xfrm>
            <a:off x="1996615" y="6172098"/>
            <a:ext cx="2086602" cy="134991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0DABBA-02F1-1CF9-07AE-8F9D46079371}"/>
              </a:ext>
            </a:extLst>
          </p:cNvPr>
          <p:cNvCxnSpPr>
            <a:cxnSpLocks/>
          </p:cNvCxnSpPr>
          <p:nvPr/>
        </p:nvCxnSpPr>
        <p:spPr>
          <a:xfrm flipH="1" flipV="1">
            <a:off x="931883" y="6095898"/>
            <a:ext cx="1064732" cy="134991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5EA8D62-2A81-418F-68B7-E300A0F9C8AD}"/>
              </a:ext>
            </a:extLst>
          </p:cNvPr>
          <p:cNvSpPr/>
          <p:nvPr/>
        </p:nvSpPr>
        <p:spPr>
          <a:xfrm>
            <a:off x="647073" y="4505036"/>
            <a:ext cx="1668780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Service &amp; Sales Trend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033034-0A9C-247A-7A3D-162490F1557C}"/>
              </a:ext>
            </a:extLst>
          </p:cNvPr>
          <p:cNvSpPr/>
          <p:nvPr/>
        </p:nvSpPr>
        <p:spPr>
          <a:xfrm>
            <a:off x="8458201" y="1594311"/>
            <a:ext cx="808892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Light Theme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601FBC-B276-AAF0-9FD8-FF415427CFD0}"/>
              </a:ext>
            </a:extLst>
          </p:cNvPr>
          <p:cNvSpPr/>
          <p:nvPr/>
        </p:nvSpPr>
        <p:spPr>
          <a:xfrm>
            <a:off x="9174068" y="1677691"/>
            <a:ext cx="295247" cy="98355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A2DD47-7C0A-524C-AA75-E5C03E0CACF0}"/>
              </a:ext>
            </a:extLst>
          </p:cNvPr>
          <p:cNvSpPr/>
          <p:nvPr/>
        </p:nvSpPr>
        <p:spPr>
          <a:xfrm>
            <a:off x="2183415" y="2494991"/>
            <a:ext cx="1002808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Dark Theme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8EDC3D-B3A1-78DC-4E34-B1A910CD757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83247"/>
            <a:ext cx="4572000" cy="2478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4318A50-4602-756A-9F01-B2C281C95A43}"/>
              </a:ext>
            </a:extLst>
          </p:cNvPr>
          <p:cNvSpPr/>
          <p:nvPr/>
        </p:nvSpPr>
        <p:spPr>
          <a:xfrm>
            <a:off x="1799847" y="5065243"/>
            <a:ext cx="1668780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Graph Factor Sorting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578D6D-7FC7-1584-C3E3-7A4A088FEA3F}"/>
              </a:ext>
            </a:extLst>
          </p:cNvPr>
          <p:cNvSpPr/>
          <p:nvPr/>
        </p:nvSpPr>
        <p:spPr>
          <a:xfrm>
            <a:off x="3728120" y="1526815"/>
            <a:ext cx="808892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Dark Theme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A05DC4-0B43-E9BE-ADC1-EBA4EC965EE5}"/>
              </a:ext>
            </a:extLst>
          </p:cNvPr>
          <p:cNvSpPr/>
          <p:nvPr/>
        </p:nvSpPr>
        <p:spPr>
          <a:xfrm>
            <a:off x="4442614" y="1610195"/>
            <a:ext cx="295247" cy="98355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8BE76-2757-FE0F-71F1-7BFBA50C795B}"/>
              </a:ext>
            </a:extLst>
          </p:cNvPr>
          <p:cNvSpPr/>
          <p:nvPr/>
        </p:nvSpPr>
        <p:spPr>
          <a:xfrm>
            <a:off x="1753881" y="4303669"/>
            <a:ext cx="1769087" cy="134693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D5C18-A65C-B9D3-3E8D-BA0F7F6ACB74}"/>
              </a:ext>
            </a:extLst>
          </p:cNvPr>
          <p:cNvSpPr/>
          <p:nvPr/>
        </p:nvSpPr>
        <p:spPr>
          <a:xfrm>
            <a:off x="1753881" y="4358696"/>
            <a:ext cx="1769087" cy="433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 Factor Click : Not Display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 Factor Click Again: Display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9F1EB2-256E-144D-A0AE-6D3AE2E97A6A}"/>
              </a:ext>
            </a:extLst>
          </p:cNvPr>
          <p:cNvSpPr/>
          <p:nvPr/>
        </p:nvSpPr>
        <p:spPr>
          <a:xfrm>
            <a:off x="8934449" y="4163717"/>
            <a:ext cx="684197" cy="139952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FF642B-3E76-8A55-9E6E-E83AB4188DE9}"/>
              </a:ext>
            </a:extLst>
          </p:cNvPr>
          <p:cNvSpPr/>
          <p:nvPr/>
        </p:nvSpPr>
        <p:spPr>
          <a:xfrm>
            <a:off x="8527333" y="3913851"/>
            <a:ext cx="1239520" cy="30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Type table searching 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BD7837B-1C20-3C57-0FC8-E46AB517AA22}"/>
              </a:ext>
            </a:extLst>
          </p:cNvPr>
          <p:cNvSpPr/>
          <p:nvPr/>
        </p:nvSpPr>
        <p:spPr>
          <a:xfrm>
            <a:off x="6995609" y="4705350"/>
            <a:ext cx="300541" cy="101438"/>
          </a:xfrm>
          <a:prstGeom prst="ellipse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08022C-BED0-56CA-B9F7-00A02C8206B6}"/>
              </a:ext>
            </a:extLst>
          </p:cNvPr>
          <p:cNvSpPr/>
          <p:nvPr/>
        </p:nvSpPr>
        <p:spPr>
          <a:xfrm>
            <a:off x="5309684" y="5657850"/>
            <a:ext cx="300541" cy="101438"/>
          </a:xfrm>
          <a:prstGeom prst="ellipse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B1E53-1FD2-CDE7-FFFF-BB69D9B2B6D3}"/>
              </a:ext>
            </a:extLst>
          </p:cNvPr>
          <p:cNvSpPr/>
          <p:nvPr/>
        </p:nvSpPr>
        <p:spPr>
          <a:xfrm>
            <a:off x="8015003" y="4602440"/>
            <a:ext cx="1856626" cy="433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When you type in search bar, it finds searching data in all columns.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BD7FA0-C46B-8831-0295-364897117024}"/>
              </a:ext>
            </a:extLst>
          </p:cNvPr>
          <p:cNvCxnSpPr>
            <a:endCxn id="51" idx="6"/>
          </p:cNvCxnSpPr>
          <p:nvPr/>
        </p:nvCxnSpPr>
        <p:spPr>
          <a:xfrm flipH="1">
            <a:off x="7296150" y="4233693"/>
            <a:ext cx="1638299" cy="522376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9CADA26-38EA-7D6B-2586-43FA0C672E68}"/>
              </a:ext>
            </a:extLst>
          </p:cNvPr>
          <p:cNvCxnSpPr>
            <a:stCxn id="47" idx="1"/>
          </p:cNvCxnSpPr>
          <p:nvPr/>
        </p:nvCxnSpPr>
        <p:spPr>
          <a:xfrm flipH="1">
            <a:off x="5610225" y="4233693"/>
            <a:ext cx="3324224" cy="141475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A2848BC-A3A4-CE21-AA2C-A47B75B7B001}"/>
              </a:ext>
            </a:extLst>
          </p:cNvPr>
          <p:cNvSpPr/>
          <p:nvPr/>
        </p:nvSpPr>
        <p:spPr>
          <a:xfrm>
            <a:off x="6453891" y="5065243"/>
            <a:ext cx="208296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Table Search &amp; Page Setting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036626-CCF0-9F1D-EF1E-D47A87E7EA3D}"/>
              </a:ext>
            </a:extLst>
          </p:cNvPr>
          <p:cNvSpPr/>
          <p:nvPr/>
        </p:nvSpPr>
        <p:spPr>
          <a:xfrm>
            <a:off x="5084747" y="4163717"/>
            <a:ext cx="684197" cy="139952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3ACE80-765C-8669-FE35-09AFBA1AE4A6}"/>
              </a:ext>
            </a:extLst>
          </p:cNvPr>
          <p:cNvSpPr/>
          <p:nvPr/>
        </p:nvSpPr>
        <p:spPr>
          <a:xfrm>
            <a:off x="8496190" y="6230888"/>
            <a:ext cx="1122456" cy="150861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27DBABA-70A3-8DC6-36BC-2B92C32D5136}"/>
              </a:ext>
            </a:extLst>
          </p:cNvPr>
          <p:cNvCxnSpPr>
            <a:endCxn id="59" idx="1"/>
          </p:cNvCxnSpPr>
          <p:nvPr/>
        </p:nvCxnSpPr>
        <p:spPr>
          <a:xfrm>
            <a:off x="5229225" y="4303669"/>
            <a:ext cx="3266965" cy="2002650"/>
          </a:xfrm>
          <a:prstGeom prst="bentConnector3">
            <a:avLst>
              <a:gd name="adj1" fmla="val 2185"/>
            </a:avLst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33F511C-1A4C-F063-0B24-E6D59543769E}"/>
              </a:ext>
            </a:extLst>
          </p:cNvPr>
          <p:cNvSpPr/>
          <p:nvPr/>
        </p:nvSpPr>
        <p:spPr>
          <a:xfrm>
            <a:off x="5730265" y="4008849"/>
            <a:ext cx="1239520" cy="30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Decide how many table rows in a page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C37429-B301-7A17-9AC5-00D7CD8E0C6A}"/>
              </a:ext>
            </a:extLst>
          </p:cNvPr>
          <p:cNvSpPr/>
          <p:nvPr/>
        </p:nvSpPr>
        <p:spPr>
          <a:xfrm>
            <a:off x="8454941" y="6438760"/>
            <a:ext cx="1239520" cy="30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Click forward page to see next day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BB1BCEC-3DD8-A591-9C92-91E02522FACE}"/>
              </a:ext>
            </a:extLst>
          </p:cNvPr>
          <p:cNvSpPr/>
          <p:nvPr/>
        </p:nvSpPr>
        <p:spPr>
          <a:xfrm>
            <a:off x="5886450" y="6325301"/>
            <a:ext cx="2000250" cy="30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Depends on how many rows in page, the count of page is changed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D7D40-F631-A3A8-0702-6454855C3853}"/>
              </a:ext>
            </a:extLst>
          </p:cNvPr>
          <p:cNvSpPr/>
          <p:nvPr/>
        </p:nvSpPr>
        <p:spPr>
          <a:xfrm>
            <a:off x="348238" y="1896063"/>
            <a:ext cx="518538" cy="351837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AAC87-C0A8-19F1-D480-A3232A036F45}"/>
              </a:ext>
            </a:extLst>
          </p:cNvPr>
          <p:cNvSpPr/>
          <p:nvPr/>
        </p:nvSpPr>
        <p:spPr>
          <a:xfrm>
            <a:off x="348238" y="2282873"/>
            <a:ext cx="518538" cy="411264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15DCA-4B24-E442-BA44-F3440923CFFD}"/>
              </a:ext>
            </a:extLst>
          </p:cNvPr>
          <p:cNvSpPr/>
          <p:nvPr/>
        </p:nvSpPr>
        <p:spPr>
          <a:xfrm>
            <a:off x="1349234" y="1279047"/>
            <a:ext cx="1933237" cy="243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Error Page, Sidebar Theme Page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1E25E-799F-041B-30F2-78BAAE178F6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7507" y="1367492"/>
            <a:ext cx="741233" cy="528571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B10755E-A77F-EB72-495F-86549F2FDF1A}"/>
              </a:ext>
            </a:extLst>
          </p:cNvPr>
          <p:cNvSpPr/>
          <p:nvPr/>
        </p:nvSpPr>
        <p:spPr>
          <a:xfrm>
            <a:off x="17483" y="2972888"/>
            <a:ext cx="1092486" cy="243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Divide Main Page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Depends on tools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0EDBDE-ADA1-99B3-37AB-6EF240E6945C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flipH="1">
            <a:off x="563726" y="2694137"/>
            <a:ext cx="43781" cy="278751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8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Quality Indicator - Data Filtering &amp;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4D8D1-7920-6E46-33EE-1CAB12154FBC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sort by symptom about Product Quality KPI (pivot table, hazard graph, AAR &amp; PPM, FFR &amp; FDR). For this, access to Main or Product Quality KPI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check symptom to click submit, please wait seconds for calculation. It calculated whenever you hit submit button. Press Cntrl+F5 key to refresh filter.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7A3F59-6C45-E753-C437-C30E2F8D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07" y="231950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33F6D-9E0F-7A18-395B-35080FD2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02" y="1315844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839122-4297-A975-8C76-B2B69BFD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86" y="133301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F6B259-E986-766D-89C1-BDE38DAE8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86" y="4177778"/>
            <a:ext cx="2743200" cy="1703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2C6813-68D1-BDC7-FD6B-BC9FC7525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619" y="4946512"/>
            <a:ext cx="2743200" cy="1698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56C2A0-CA01-AC75-8D5B-D17918665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314" y="4177778"/>
            <a:ext cx="2743200" cy="1684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6042C9-75A5-5867-F641-317FE64FD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7071" y="4161972"/>
            <a:ext cx="457200" cy="1033944"/>
          </a:xfrm>
          <a:prstGeom prst="rect">
            <a:avLst/>
          </a:prstGeom>
          <a:ln>
            <a:solidFill>
              <a:srgbClr val="007BFF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1B14812-CB03-57FC-DDAB-0075FE4AE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3547" y="4967695"/>
            <a:ext cx="2743200" cy="16839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7E05AD-296D-B7CE-348C-0ED0A9C69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589" y="4177778"/>
            <a:ext cx="457200" cy="1029769"/>
          </a:xfrm>
          <a:prstGeom prst="rect">
            <a:avLst/>
          </a:prstGeom>
          <a:ln>
            <a:solidFill>
              <a:srgbClr val="007BFF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D6CB6A-0324-F6F6-12D8-9EEF59391691}"/>
              </a:ext>
            </a:extLst>
          </p:cNvPr>
          <p:cNvSpPr/>
          <p:nvPr/>
        </p:nvSpPr>
        <p:spPr>
          <a:xfrm>
            <a:off x="2016807" y="1308893"/>
            <a:ext cx="107911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Pivot 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15AC17-CCA3-D8C6-D228-0024DAAC7A39}"/>
              </a:ext>
            </a:extLst>
          </p:cNvPr>
          <p:cNvSpPr/>
          <p:nvPr/>
        </p:nvSpPr>
        <p:spPr>
          <a:xfrm>
            <a:off x="6757261" y="1308893"/>
            <a:ext cx="107911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Hazard Graph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D2E51D-5B8A-E120-102A-C32DCC9C6D8B}"/>
              </a:ext>
            </a:extLst>
          </p:cNvPr>
          <p:cNvSpPr/>
          <p:nvPr/>
        </p:nvSpPr>
        <p:spPr>
          <a:xfrm>
            <a:off x="2011470" y="4177778"/>
            <a:ext cx="107911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AAR &amp; PPM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DF18B-FA51-16B3-7F1C-9EE1B8AAF44E}"/>
              </a:ext>
            </a:extLst>
          </p:cNvPr>
          <p:cNvSpPr/>
          <p:nvPr/>
        </p:nvSpPr>
        <p:spPr>
          <a:xfrm>
            <a:off x="6743917" y="4177778"/>
            <a:ext cx="107911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FFR &amp; FDR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985C0A-AD2F-77CF-6E10-B52C24274877}"/>
              </a:ext>
            </a:extLst>
          </p:cNvPr>
          <p:cNvSpPr/>
          <p:nvPr/>
        </p:nvSpPr>
        <p:spPr>
          <a:xfrm>
            <a:off x="731520" y="1661160"/>
            <a:ext cx="356071" cy="60960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993C09-C9B7-6D5B-F0D7-E500699F1FBC}"/>
              </a:ext>
            </a:extLst>
          </p:cNvPr>
          <p:cNvCxnSpPr>
            <a:cxnSpLocks/>
            <a:stCxn id="54" idx="3"/>
            <a:endCxn id="24" idx="1"/>
          </p:cNvCxnSpPr>
          <p:nvPr/>
        </p:nvCxnSpPr>
        <p:spPr>
          <a:xfrm>
            <a:off x="1087591" y="1691640"/>
            <a:ext cx="2530248" cy="12672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279E1-801D-8776-77C0-D64A31E52B16}"/>
              </a:ext>
            </a:extLst>
          </p:cNvPr>
          <p:cNvCxnSpPr/>
          <p:nvPr/>
        </p:nvCxnSpPr>
        <p:spPr>
          <a:xfrm>
            <a:off x="3729990" y="2290835"/>
            <a:ext cx="0" cy="49547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9FC7E-1ED2-E690-AAA7-290F0F1D66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7839" y="1302704"/>
            <a:ext cx="457200" cy="1031311"/>
          </a:xfrm>
          <a:prstGeom prst="rect">
            <a:avLst/>
          </a:prstGeom>
          <a:ln>
            <a:solidFill>
              <a:srgbClr val="007BFF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4EE7BFE-4AF4-E321-DBAC-C8DF9C46F396}"/>
              </a:ext>
            </a:extLst>
          </p:cNvPr>
          <p:cNvSpPr/>
          <p:nvPr/>
        </p:nvSpPr>
        <p:spPr>
          <a:xfrm>
            <a:off x="3629463" y="2239919"/>
            <a:ext cx="175775" cy="813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386E06B-24D7-E8F6-6AA2-BEC732DCB63B}"/>
              </a:ext>
            </a:extLst>
          </p:cNvPr>
          <p:cNvSpPr/>
          <p:nvPr/>
        </p:nvSpPr>
        <p:spPr>
          <a:xfrm>
            <a:off x="5455789" y="1695008"/>
            <a:ext cx="356071" cy="60960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2BEE96-F893-469D-CDC1-F165DFD2EF1D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5811860" y="1725488"/>
            <a:ext cx="2530248" cy="12672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8FBD6E-7B27-2463-DDDB-DA3E662EFE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547" y="2359562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630758-23D7-EC38-02D0-99F691C351A1}"/>
              </a:ext>
            </a:extLst>
          </p:cNvPr>
          <p:cNvCxnSpPr>
            <a:cxnSpLocks/>
          </p:cNvCxnSpPr>
          <p:nvPr/>
        </p:nvCxnSpPr>
        <p:spPr>
          <a:xfrm>
            <a:off x="8466002" y="2363229"/>
            <a:ext cx="0" cy="45175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4F101-B78B-8703-5DFA-0F8185F085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3589" y="1340442"/>
            <a:ext cx="457200" cy="1035487"/>
          </a:xfrm>
          <a:prstGeom prst="rect">
            <a:avLst/>
          </a:prstGeom>
          <a:ln>
            <a:solidFill>
              <a:srgbClr val="007BFF"/>
            </a:solidFill>
          </a:ln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2F00760-AC1D-AB8F-F973-CDF5300448EF}"/>
              </a:ext>
            </a:extLst>
          </p:cNvPr>
          <p:cNvSpPr/>
          <p:nvPr/>
        </p:nvSpPr>
        <p:spPr>
          <a:xfrm>
            <a:off x="8365475" y="2281285"/>
            <a:ext cx="175775" cy="813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614532-0983-6E40-5D73-C9D8E075A411}"/>
              </a:ext>
            </a:extLst>
          </p:cNvPr>
          <p:cNvSpPr/>
          <p:nvPr/>
        </p:nvSpPr>
        <p:spPr>
          <a:xfrm>
            <a:off x="394085" y="4353548"/>
            <a:ext cx="852300" cy="1835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B79687-EEE9-0CFA-D249-62FB142F1CC9}"/>
              </a:ext>
            </a:extLst>
          </p:cNvPr>
          <p:cNvCxnSpPr>
            <a:cxnSpLocks/>
            <a:stCxn id="72" idx="3"/>
            <a:endCxn id="30" idx="1"/>
          </p:cNvCxnSpPr>
          <p:nvPr/>
        </p:nvCxnSpPr>
        <p:spPr>
          <a:xfrm>
            <a:off x="1246385" y="4445346"/>
            <a:ext cx="2380686" cy="23359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E8345F-835C-765D-468C-F1C69E049770}"/>
              </a:ext>
            </a:extLst>
          </p:cNvPr>
          <p:cNvCxnSpPr/>
          <p:nvPr/>
        </p:nvCxnSpPr>
        <p:spPr>
          <a:xfrm>
            <a:off x="3736340" y="5173714"/>
            <a:ext cx="0" cy="49547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22557F0-79BF-EBEA-CE49-D550B395131F}"/>
              </a:ext>
            </a:extLst>
          </p:cNvPr>
          <p:cNvSpPr/>
          <p:nvPr/>
        </p:nvSpPr>
        <p:spPr>
          <a:xfrm>
            <a:off x="3635813" y="5103748"/>
            <a:ext cx="175775" cy="813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33CE7D-F8E8-6469-BFFC-C7B7F9AA42A6}"/>
              </a:ext>
            </a:extLst>
          </p:cNvPr>
          <p:cNvSpPr/>
          <p:nvPr/>
        </p:nvSpPr>
        <p:spPr>
          <a:xfrm>
            <a:off x="5124654" y="4361168"/>
            <a:ext cx="852300" cy="1835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8636C09-9B74-6BBC-DB89-A081F250CED0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5976954" y="4452966"/>
            <a:ext cx="2380686" cy="23359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5794B46-C4E2-3C0D-D5FB-BD1B3C755C0C}"/>
              </a:ext>
            </a:extLst>
          </p:cNvPr>
          <p:cNvCxnSpPr>
            <a:cxnSpLocks/>
          </p:cNvCxnSpPr>
          <p:nvPr/>
        </p:nvCxnSpPr>
        <p:spPr>
          <a:xfrm>
            <a:off x="8450372" y="5200529"/>
            <a:ext cx="0" cy="32860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283E404-7B0F-78BA-7547-700542EBE274}"/>
              </a:ext>
            </a:extLst>
          </p:cNvPr>
          <p:cNvSpPr/>
          <p:nvPr/>
        </p:nvSpPr>
        <p:spPr>
          <a:xfrm>
            <a:off x="8349845" y="5130563"/>
            <a:ext cx="175775" cy="813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1912D759-280C-93E1-030F-F8E1EB16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9054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A00F6B0-D7C8-505D-E5B0-695DC756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59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6457AE0-292C-784E-3C9D-923770E4B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3" y="391311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1E8F1-5957-CE75-DAF6-2DE377DFC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33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Comment Page - View, Add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3785427" y="1344140"/>
            <a:ext cx="117964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Total Comment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0C30A-8D67-0229-28F7-ED07AE60C8F4}"/>
              </a:ext>
            </a:extLst>
          </p:cNvPr>
          <p:cNvSpPr/>
          <p:nvPr/>
        </p:nvSpPr>
        <p:spPr>
          <a:xfrm>
            <a:off x="2659380" y="3905497"/>
            <a:ext cx="2309353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Add Comment in Comment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make comments in each report, all comments in data center are connected and you can see in Quick Menu Comment. Reverse case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make comments in quick menu comment page, each report’s side bar comment page shows your comment also if the comment’s report location is same.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D4854-0108-75EC-1D62-32AF492E2937}"/>
              </a:ext>
            </a:extLst>
          </p:cNvPr>
          <p:cNvSpPr/>
          <p:nvPr/>
        </p:nvSpPr>
        <p:spPr>
          <a:xfrm>
            <a:off x="726033" y="1548596"/>
            <a:ext cx="1266539" cy="983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32845-4CA5-27EA-CB4F-E4ED351591C2}"/>
              </a:ext>
            </a:extLst>
          </p:cNvPr>
          <p:cNvSpPr/>
          <p:nvPr/>
        </p:nvSpPr>
        <p:spPr>
          <a:xfrm>
            <a:off x="1666745" y="1398853"/>
            <a:ext cx="414175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AD630F-C702-42E3-524B-FEBE2C2CEC49}"/>
              </a:ext>
            </a:extLst>
          </p:cNvPr>
          <p:cNvSpPr/>
          <p:nvPr/>
        </p:nvSpPr>
        <p:spPr>
          <a:xfrm>
            <a:off x="1940096" y="1514190"/>
            <a:ext cx="993188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E30A7-2B8E-5B91-72BF-5D15A8F77D81}"/>
              </a:ext>
            </a:extLst>
          </p:cNvPr>
          <p:cNvSpPr/>
          <p:nvPr/>
        </p:nvSpPr>
        <p:spPr>
          <a:xfrm>
            <a:off x="1747838" y="1565142"/>
            <a:ext cx="219360" cy="6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31225A-A84C-9CA8-99F5-FB66505D7828}"/>
              </a:ext>
            </a:extLst>
          </p:cNvPr>
          <p:cNvSpPr/>
          <p:nvPr/>
        </p:nvSpPr>
        <p:spPr>
          <a:xfrm flipH="1">
            <a:off x="1324692" y="2437523"/>
            <a:ext cx="372533" cy="168067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8267F1A-EB54-FC17-5252-167D219CEC62}"/>
              </a:ext>
            </a:extLst>
          </p:cNvPr>
          <p:cNvCxnSpPr>
            <a:cxnSpLocks/>
          </p:cNvCxnSpPr>
          <p:nvPr/>
        </p:nvCxnSpPr>
        <p:spPr>
          <a:xfrm>
            <a:off x="1510958" y="2605590"/>
            <a:ext cx="186267" cy="133038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63ACD69-67B9-BBFD-EF08-15CE0A87FD14}"/>
              </a:ext>
            </a:extLst>
          </p:cNvPr>
          <p:cNvSpPr/>
          <p:nvPr/>
        </p:nvSpPr>
        <p:spPr>
          <a:xfrm>
            <a:off x="3299373" y="4590775"/>
            <a:ext cx="1844128" cy="32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Choose Report Category for your comment. If you just want to put general comment without related with report, then choose “dummy”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E7B8EE-D0B5-8BF0-1F67-4AE555C67A3D}"/>
              </a:ext>
            </a:extLst>
          </p:cNvPr>
          <p:cNvSpPr/>
          <p:nvPr/>
        </p:nvSpPr>
        <p:spPr>
          <a:xfrm flipH="1">
            <a:off x="2080919" y="4641872"/>
            <a:ext cx="753720" cy="196828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BDFFA2-8781-0C8D-122F-DC0C18F18AEF}"/>
              </a:ext>
            </a:extLst>
          </p:cNvPr>
          <p:cNvSpPr/>
          <p:nvPr/>
        </p:nvSpPr>
        <p:spPr>
          <a:xfrm flipH="1">
            <a:off x="2080919" y="4931177"/>
            <a:ext cx="578461" cy="98023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1E66110-9F9A-7E74-0DE4-7F6C6793C9C4}"/>
              </a:ext>
            </a:extLst>
          </p:cNvPr>
          <p:cNvCxnSpPr>
            <a:stCxn id="84" idx="1"/>
          </p:cNvCxnSpPr>
          <p:nvPr/>
        </p:nvCxnSpPr>
        <p:spPr>
          <a:xfrm flipV="1">
            <a:off x="2834639" y="4714997"/>
            <a:ext cx="495301" cy="25289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F5359B5-F322-A665-8599-D5E5A537C9CD}"/>
              </a:ext>
            </a:extLst>
          </p:cNvPr>
          <p:cNvCxnSpPr>
            <a:cxnSpLocks/>
            <a:stCxn id="85" idx="3"/>
          </p:cNvCxnSpPr>
          <p:nvPr/>
        </p:nvCxnSpPr>
        <p:spPr>
          <a:xfrm flipH="1">
            <a:off x="1604091" y="4980189"/>
            <a:ext cx="476828" cy="171179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AA591BD-F57B-AB9C-509B-C44A11D8BAF8}"/>
              </a:ext>
            </a:extLst>
          </p:cNvPr>
          <p:cNvSpPr/>
          <p:nvPr/>
        </p:nvSpPr>
        <p:spPr>
          <a:xfrm>
            <a:off x="580476" y="5068585"/>
            <a:ext cx="1116749" cy="171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Type your comment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CD0FF2-2BAB-CDA9-7D7F-7D4C142C98AA}"/>
              </a:ext>
            </a:extLst>
          </p:cNvPr>
          <p:cNvSpPr/>
          <p:nvPr/>
        </p:nvSpPr>
        <p:spPr>
          <a:xfrm>
            <a:off x="3347305" y="5884118"/>
            <a:ext cx="1966648" cy="224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All fields are required to fill out.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not, it shows error message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31A2D6-8902-2A11-D8C3-3AE9563DC9AC}"/>
              </a:ext>
            </a:extLst>
          </p:cNvPr>
          <p:cNvSpPr/>
          <p:nvPr/>
        </p:nvSpPr>
        <p:spPr>
          <a:xfrm>
            <a:off x="5059895" y="1344140"/>
            <a:ext cx="1739074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Each Report Comment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5E5A8BA-C18A-2000-62F6-7DA2E47D7502}"/>
              </a:ext>
            </a:extLst>
          </p:cNvPr>
          <p:cNvSpPr/>
          <p:nvPr/>
        </p:nvSpPr>
        <p:spPr>
          <a:xfrm>
            <a:off x="7528560" y="3905497"/>
            <a:ext cx="2128187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Add Comment in Report Page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62B066-9A76-DE00-694D-8FC9E519A3D8}"/>
              </a:ext>
            </a:extLst>
          </p:cNvPr>
          <p:cNvSpPr/>
          <p:nvPr/>
        </p:nvSpPr>
        <p:spPr>
          <a:xfrm>
            <a:off x="8357251" y="1471097"/>
            <a:ext cx="1278308" cy="173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F1E76-B257-AAB2-77C5-19057B185E6A}"/>
              </a:ext>
            </a:extLst>
          </p:cNvPr>
          <p:cNvSpPr/>
          <p:nvPr/>
        </p:nvSpPr>
        <p:spPr>
          <a:xfrm>
            <a:off x="8514629" y="1311812"/>
            <a:ext cx="644498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Arial Narrow" panose="020B0606020202030204" pitchFamily="34" charset="0"/>
              </a:rPr>
              <a:t>Side Bar</a:t>
            </a:r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8D7E2EE-9704-6461-ED24-298F6A921122}"/>
              </a:ext>
            </a:extLst>
          </p:cNvPr>
          <p:cNvSpPr/>
          <p:nvPr/>
        </p:nvSpPr>
        <p:spPr>
          <a:xfrm>
            <a:off x="9148119" y="1508528"/>
            <a:ext cx="147716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4532180-A3F1-6C5A-E8B7-C80AB947038C}"/>
              </a:ext>
            </a:extLst>
          </p:cNvPr>
          <p:cNvSpPr/>
          <p:nvPr/>
        </p:nvSpPr>
        <p:spPr>
          <a:xfrm>
            <a:off x="5710850" y="5397867"/>
            <a:ext cx="2478382" cy="32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CD35DE0-14B0-2972-6026-974518FF7E4D}"/>
              </a:ext>
            </a:extLst>
          </p:cNvPr>
          <p:cNvSpPr/>
          <p:nvPr/>
        </p:nvSpPr>
        <p:spPr>
          <a:xfrm>
            <a:off x="2080920" y="5514810"/>
            <a:ext cx="228894" cy="144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41F5E03-42AC-E7DE-4564-EFE662284FF6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>
            <a:off x="1324692" y="2112370"/>
            <a:ext cx="756228" cy="3474940"/>
          </a:xfrm>
          <a:prstGeom prst="bentConnector3">
            <a:avLst>
              <a:gd name="adj1" fmla="val 1302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6EFEC7-01B6-B187-EAF3-10F551FA4E40}"/>
              </a:ext>
            </a:extLst>
          </p:cNvPr>
          <p:cNvSpPr/>
          <p:nvPr/>
        </p:nvSpPr>
        <p:spPr>
          <a:xfrm>
            <a:off x="6448425" y="4088792"/>
            <a:ext cx="193675" cy="144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0C84DB45-16E8-6D90-F4DF-B9151788F821}"/>
              </a:ext>
            </a:extLst>
          </p:cNvPr>
          <p:cNvCxnSpPr>
            <a:cxnSpLocks/>
            <a:stCxn id="116" idx="1"/>
          </p:cNvCxnSpPr>
          <p:nvPr/>
        </p:nvCxnSpPr>
        <p:spPr>
          <a:xfrm rot="10800000">
            <a:off x="4025901" y="2072696"/>
            <a:ext cx="2422525" cy="20885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A57CF54-78BB-3832-65D1-FBE16B1B5E66}"/>
              </a:ext>
            </a:extLst>
          </p:cNvPr>
          <p:cNvSpPr/>
          <p:nvPr/>
        </p:nvSpPr>
        <p:spPr>
          <a:xfrm>
            <a:off x="351799" y="5732180"/>
            <a:ext cx="1835141" cy="224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Directly connect with comment page. And new comment is added 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FFD51CC-0B67-0669-C016-7E34F4491BB2}"/>
              </a:ext>
            </a:extLst>
          </p:cNvPr>
          <p:cNvSpPr/>
          <p:nvPr/>
        </p:nvSpPr>
        <p:spPr>
          <a:xfrm>
            <a:off x="5045659" y="4458530"/>
            <a:ext cx="1402765" cy="32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After Submit, if you go to comment page, you can see your comments has been added</a:t>
            </a:r>
          </a:p>
        </p:txBody>
      </p:sp>
    </p:spTree>
    <p:extLst>
      <p:ext uri="{BB962C8B-B14F-4D97-AF65-F5344CB8AC3E}">
        <p14:creationId xmlns:p14="http://schemas.microsoft.com/office/powerpoint/2010/main" val="334861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0A57EDFE-F21B-01B5-615E-92E2417D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8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243518-AE1B-612F-D427-C82F81255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7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1E8F1-5957-CE75-DAF6-2DE377DF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3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Comment Page - Detail, Edit, Delete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4147347" y="1344140"/>
            <a:ext cx="817721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Comment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0C30A-8D67-0229-28F7-ED07AE60C8F4}"/>
              </a:ext>
            </a:extLst>
          </p:cNvPr>
          <p:cNvSpPr/>
          <p:nvPr/>
        </p:nvSpPr>
        <p:spPr>
          <a:xfrm>
            <a:off x="8070850" y="1344140"/>
            <a:ext cx="1585897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Detail Comment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BCE72-D6C7-DD5C-A320-206486244D80}"/>
              </a:ext>
            </a:extLst>
          </p:cNvPr>
          <p:cNvSpPr/>
          <p:nvPr/>
        </p:nvSpPr>
        <p:spPr>
          <a:xfrm>
            <a:off x="3446604" y="3898597"/>
            <a:ext cx="1525526" cy="301752"/>
          </a:xfrm>
          <a:prstGeom prst="rect">
            <a:avLst/>
          </a:prstGeom>
          <a:solidFill>
            <a:srgbClr val="007BFF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Edit Comment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Because of space, comment page shows summary of comment body. If you want to see detail comment, click the blue letter on the 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It describes report info(category, week), commenter and comment date. Only requester edit or delete, admin does not have authority to change comments.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D4854-0108-75EC-1D62-32AF492E2937}"/>
              </a:ext>
            </a:extLst>
          </p:cNvPr>
          <p:cNvSpPr/>
          <p:nvPr/>
        </p:nvSpPr>
        <p:spPr>
          <a:xfrm>
            <a:off x="726033" y="1548596"/>
            <a:ext cx="1266539" cy="983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32845-4CA5-27EA-CB4F-E4ED351591C2}"/>
              </a:ext>
            </a:extLst>
          </p:cNvPr>
          <p:cNvSpPr/>
          <p:nvPr/>
        </p:nvSpPr>
        <p:spPr>
          <a:xfrm>
            <a:off x="1666745" y="1398853"/>
            <a:ext cx="414175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AD630F-C702-42E3-524B-FEBE2C2CEC49}"/>
              </a:ext>
            </a:extLst>
          </p:cNvPr>
          <p:cNvSpPr/>
          <p:nvPr/>
        </p:nvSpPr>
        <p:spPr>
          <a:xfrm>
            <a:off x="1940096" y="1514190"/>
            <a:ext cx="993188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E30A7-2B8E-5B91-72BF-5D15A8F77D81}"/>
              </a:ext>
            </a:extLst>
          </p:cNvPr>
          <p:cNvSpPr/>
          <p:nvPr/>
        </p:nvSpPr>
        <p:spPr>
          <a:xfrm>
            <a:off x="1747838" y="1565142"/>
            <a:ext cx="219360" cy="6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B70A1C-AD03-49EF-CC5D-4152EDC5EC3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90762" y="1669346"/>
            <a:ext cx="2793985" cy="23020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B93BA6C-87F9-156D-B216-061DD2A322FC}"/>
              </a:ext>
            </a:extLst>
          </p:cNvPr>
          <p:cNvSpPr/>
          <p:nvPr/>
        </p:nvSpPr>
        <p:spPr>
          <a:xfrm>
            <a:off x="1359301" y="1850347"/>
            <a:ext cx="931461" cy="98398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E7EA43-BE0E-AFEA-5D04-E2EBFACFB08A}"/>
              </a:ext>
            </a:extLst>
          </p:cNvPr>
          <p:cNvSpPr/>
          <p:nvPr/>
        </p:nvSpPr>
        <p:spPr>
          <a:xfrm>
            <a:off x="3145239" y="2259313"/>
            <a:ext cx="88499" cy="106037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2A0A82-C99C-F236-8B2B-EFC1F3E5DB55}"/>
              </a:ext>
            </a:extLst>
          </p:cNvPr>
          <p:cNvSpPr/>
          <p:nvPr/>
        </p:nvSpPr>
        <p:spPr>
          <a:xfrm>
            <a:off x="3233737" y="2259313"/>
            <a:ext cx="161925" cy="106037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EE2C6D-0BFA-CB05-214E-AB9C852681B6}"/>
              </a:ext>
            </a:extLst>
          </p:cNvPr>
          <p:cNvCxnSpPr>
            <a:cxnSpLocks/>
          </p:cNvCxnSpPr>
          <p:nvPr/>
        </p:nvCxnSpPr>
        <p:spPr>
          <a:xfrm>
            <a:off x="3186113" y="2365350"/>
            <a:ext cx="428758" cy="1533247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4BA47D6-C025-C3DA-1D58-967EE96C9057}"/>
              </a:ext>
            </a:extLst>
          </p:cNvPr>
          <p:cNvSpPr/>
          <p:nvPr/>
        </p:nvSpPr>
        <p:spPr>
          <a:xfrm>
            <a:off x="6894170" y="1914717"/>
            <a:ext cx="127081" cy="95060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009A04-7F81-CC7A-4BB0-57C31D5E308D}"/>
              </a:ext>
            </a:extLst>
          </p:cNvPr>
          <p:cNvSpPr/>
          <p:nvPr/>
        </p:nvSpPr>
        <p:spPr>
          <a:xfrm>
            <a:off x="7030298" y="1914718"/>
            <a:ext cx="165840" cy="95060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CF0575-BFF1-2E80-CD25-81BD4B45200C}"/>
              </a:ext>
            </a:extLst>
          </p:cNvPr>
          <p:cNvCxnSpPr>
            <a:cxnSpLocks/>
          </p:cNvCxnSpPr>
          <p:nvPr/>
        </p:nvCxnSpPr>
        <p:spPr>
          <a:xfrm flipH="1">
            <a:off x="4671060" y="2005583"/>
            <a:ext cx="2278380" cy="1893014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9AF15ECD-2AF3-76B6-7177-204C1F6F9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080" y="3896405"/>
            <a:ext cx="4571999" cy="24764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854BE77-D932-DB25-9D71-28A8F31D6139}"/>
              </a:ext>
            </a:extLst>
          </p:cNvPr>
          <p:cNvSpPr/>
          <p:nvPr/>
        </p:nvSpPr>
        <p:spPr>
          <a:xfrm>
            <a:off x="7933233" y="3896407"/>
            <a:ext cx="1723514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Delete Comment View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1A6027-9A56-4047-AA6F-B4A4BCC95D5E}"/>
              </a:ext>
            </a:extLst>
          </p:cNvPr>
          <p:cNvCxnSpPr>
            <a:cxnSpLocks/>
          </p:cNvCxnSpPr>
          <p:nvPr/>
        </p:nvCxnSpPr>
        <p:spPr>
          <a:xfrm>
            <a:off x="3349751" y="2365350"/>
            <a:ext cx="4583482" cy="1502636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227A1E0-1641-09C4-7E22-C25AB27DFA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113218" y="2009778"/>
            <a:ext cx="966679" cy="1858208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70D9528-1F37-4137-ED5C-CB63774E857F}"/>
              </a:ext>
            </a:extLst>
          </p:cNvPr>
          <p:cNvSpPr/>
          <p:nvPr/>
        </p:nvSpPr>
        <p:spPr>
          <a:xfrm>
            <a:off x="6510340" y="5489275"/>
            <a:ext cx="2015854" cy="32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comment information and if you click this button, it is finally deleted.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3E2385-08DE-F87C-2158-AF163FDE5A5C}"/>
              </a:ext>
            </a:extLst>
          </p:cNvPr>
          <p:cNvSpPr/>
          <p:nvPr/>
        </p:nvSpPr>
        <p:spPr>
          <a:xfrm>
            <a:off x="532560" y="2750899"/>
            <a:ext cx="2015854" cy="32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only see “Edit” and “Delete” button on your post even though you have an “Admin” authority.</a:t>
            </a:r>
          </a:p>
        </p:txBody>
      </p:sp>
    </p:spTree>
    <p:extLst>
      <p:ext uri="{BB962C8B-B14F-4D97-AF65-F5344CB8AC3E}">
        <p14:creationId xmlns:p14="http://schemas.microsoft.com/office/powerpoint/2010/main" val="387397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6352065-9401-145C-1288-FF773C6B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" y="424190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86C60A-75A9-0982-A3FA-1055B66C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1" y="171218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B3419B-C3BE-1816-B84E-D8879883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20" y="1712180"/>
            <a:ext cx="4572000" cy="2476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&amp; Login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175899" y="741791"/>
            <a:ext cx="9554201" cy="796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sign up here, you will get user authority, if you need Admin Authority then send your all sign up information referring sign-up form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For sign up, all blanks are required and check detailed requirements below blanks and password different with username. e.g. username : user, password : user1357(X).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Email address should be @lge.com for security purpose.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5C8C6A-EA24-139A-A109-C02C94EADB91}"/>
              </a:ext>
            </a:extLst>
          </p:cNvPr>
          <p:cNvSpPr/>
          <p:nvPr/>
        </p:nvSpPr>
        <p:spPr>
          <a:xfrm>
            <a:off x="9041450" y="1898187"/>
            <a:ext cx="419370" cy="1157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159FF-1FAB-BBA6-DCA7-20F5F5619FF7}"/>
              </a:ext>
            </a:extLst>
          </p:cNvPr>
          <p:cNvSpPr/>
          <p:nvPr/>
        </p:nvSpPr>
        <p:spPr>
          <a:xfrm>
            <a:off x="8843529" y="1956059"/>
            <a:ext cx="815211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Username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9B186-6A1D-053B-5C74-93D4ECA67444}"/>
              </a:ext>
            </a:extLst>
          </p:cNvPr>
          <p:cNvSpPr/>
          <p:nvPr/>
        </p:nvSpPr>
        <p:spPr>
          <a:xfrm>
            <a:off x="5156720" y="1712180"/>
            <a:ext cx="739396" cy="301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Log-In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14F97-1531-58E5-5604-87E2EDCADBAF}"/>
              </a:ext>
            </a:extLst>
          </p:cNvPr>
          <p:cNvSpPr/>
          <p:nvPr/>
        </p:nvSpPr>
        <p:spPr>
          <a:xfrm>
            <a:off x="182001" y="1701925"/>
            <a:ext cx="892591" cy="301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Main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C1476-29D6-30D6-B32F-6E75D68EB38C}"/>
              </a:ext>
            </a:extLst>
          </p:cNvPr>
          <p:cNvSpPr/>
          <p:nvPr/>
        </p:nvSpPr>
        <p:spPr>
          <a:xfrm>
            <a:off x="5993138" y="3644578"/>
            <a:ext cx="2794337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are already login, it will link you to this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0C229-DEC2-4BD7-93A0-5378A204FDD3}"/>
              </a:ext>
            </a:extLst>
          </p:cNvPr>
          <p:cNvSpPr/>
          <p:nvPr/>
        </p:nvSpPr>
        <p:spPr>
          <a:xfrm>
            <a:off x="182001" y="4241903"/>
            <a:ext cx="739396" cy="301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Log-Out</a:t>
            </a:r>
          </a:p>
        </p:txBody>
      </p:sp>
    </p:spTree>
    <p:extLst>
      <p:ext uri="{BB962C8B-B14F-4D97-AF65-F5344CB8AC3E}">
        <p14:creationId xmlns:p14="http://schemas.microsoft.com/office/powerpoint/2010/main" val="407414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4A3AB18-1B84-C0A3-2CA0-738E81F6BF2D}"/>
              </a:ext>
            </a:extLst>
          </p:cNvPr>
          <p:cNvSpPr/>
          <p:nvPr/>
        </p:nvSpPr>
        <p:spPr>
          <a:xfrm>
            <a:off x="256374" y="837269"/>
            <a:ext cx="9393252" cy="586363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800" y="712516"/>
            <a:ext cx="6860850" cy="249509"/>
          </a:xfrm>
          <a:prstGeom prst="rect">
            <a:avLst/>
          </a:prstGeom>
          <a:solidFill>
            <a:srgbClr val="007B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Parallelized &amp; Serialized Structure : If user avoid duplicate username and email, user can make several different accounts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C2F70-5E70-ECE6-1CDF-68FE0111A075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Page - Error Logic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800007-D290-4E22-1DC8-FE2AF27941A7}"/>
              </a:ext>
            </a:extLst>
          </p:cNvPr>
          <p:cNvSpPr/>
          <p:nvPr/>
        </p:nvSpPr>
        <p:spPr>
          <a:xfrm>
            <a:off x="8349762" y="1055066"/>
            <a:ext cx="1558235" cy="11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N : No Error Exist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EFE50A-2310-0C4A-6498-99E957AA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9" y="1295108"/>
            <a:ext cx="1854675" cy="25680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136F27-C061-8717-82AE-DD3F6D185560}"/>
              </a:ext>
            </a:extLst>
          </p:cNvPr>
          <p:cNvSpPr/>
          <p:nvPr/>
        </p:nvSpPr>
        <p:spPr>
          <a:xfrm>
            <a:off x="1626377" y="1301660"/>
            <a:ext cx="570356" cy="276394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199273-0EDB-3A64-AE7A-D280B18A9BF8}"/>
              </a:ext>
            </a:extLst>
          </p:cNvPr>
          <p:cNvSpPr/>
          <p:nvPr/>
        </p:nvSpPr>
        <p:spPr>
          <a:xfrm>
            <a:off x="351799" y="2173294"/>
            <a:ext cx="1837944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Error 1. Did not fill out all blanks</a:t>
            </a:r>
          </a:p>
          <a:p>
            <a:pPr algn="ctr"/>
            <a:r>
              <a:rPr lang="en-US" sz="1000" b="1" i="0" dirty="0">
                <a:solidFill>
                  <a:srgbClr val="007BFF"/>
                </a:solidFill>
                <a:effectLst/>
                <a:latin typeface="Arial Narrow" panose="020B0606020202030204" pitchFamily="34" charset="0"/>
              </a:rPr>
              <a:t>→ Fill out all blanks</a:t>
            </a:r>
            <a:endParaRPr lang="en-US" sz="1000" b="1" dirty="0">
              <a:solidFill>
                <a:srgbClr val="007B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205EC9-A096-32BD-AFEB-6C5D7B8B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34" y="1027142"/>
            <a:ext cx="1856232" cy="2574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CB083C2-0C54-0A91-612F-A2A23412A0CA}"/>
              </a:ext>
            </a:extLst>
          </p:cNvPr>
          <p:cNvSpPr/>
          <p:nvPr/>
        </p:nvSpPr>
        <p:spPr>
          <a:xfrm>
            <a:off x="6032769" y="2195956"/>
            <a:ext cx="1837944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Error 3. Username already taken</a:t>
            </a:r>
          </a:p>
          <a:p>
            <a:pPr algn="ctr"/>
            <a:r>
              <a:rPr lang="en-US" sz="1000" b="1" i="0" dirty="0">
                <a:solidFill>
                  <a:srgbClr val="007BFF"/>
                </a:solidFill>
                <a:effectLst/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Try different username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603F3-76FB-CF10-1F09-3D14B246F1AC}"/>
              </a:ext>
            </a:extLst>
          </p:cNvPr>
          <p:cNvSpPr/>
          <p:nvPr/>
        </p:nvSpPr>
        <p:spPr>
          <a:xfrm>
            <a:off x="7316510" y="1031412"/>
            <a:ext cx="570356" cy="276394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07F2CF-A201-6757-D2FD-D0773DF8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35" y="3653770"/>
            <a:ext cx="1856232" cy="256668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B24836-F1AA-7E7B-26D4-8411BFBDB932}"/>
              </a:ext>
            </a:extLst>
          </p:cNvPr>
          <p:cNvSpPr/>
          <p:nvPr/>
        </p:nvSpPr>
        <p:spPr>
          <a:xfrm>
            <a:off x="7330400" y="3649727"/>
            <a:ext cx="570356" cy="276394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7EFF1-5810-94D4-49EA-1222B1B4464A}"/>
              </a:ext>
            </a:extLst>
          </p:cNvPr>
          <p:cNvSpPr/>
          <p:nvPr/>
        </p:nvSpPr>
        <p:spPr>
          <a:xfrm>
            <a:off x="6039778" y="4624745"/>
            <a:ext cx="1837944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Error 4. Email already taken</a:t>
            </a:r>
          </a:p>
          <a:p>
            <a:pPr algn="ctr"/>
            <a:r>
              <a:rPr lang="en-US" sz="1000" b="1" i="0" dirty="0">
                <a:solidFill>
                  <a:srgbClr val="007BFF"/>
                </a:solidFill>
                <a:effectLst/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Try “Forget Username</a:t>
            </a:r>
          </a:p>
          <a:p>
            <a:pPr algn="ctr"/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/Password” in Login Section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138D5-A3D3-8D3D-FBCC-9C63710CD9CC}"/>
              </a:ext>
            </a:extLst>
          </p:cNvPr>
          <p:cNvCxnSpPr>
            <a:cxnSpLocks/>
          </p:cNvCxnSpPr>
          <p:nvPr/>
        </p:nvCxnSpPr>
        <p:spPr>
          <a:xfrm>
            <a:off x="2206474" y="2431471"/>
            <a:ext cx="835829" cy="0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2DFB25-C287-7B48-B5AD-C173FCD1243E}"/>
              </a:ext>
            </a:extLst>
          </p:cNvPr>
          <p:cNvSpPr/>
          <p:nvPr/>
        </p:nvSpPr>
        <p:spPr>
          <a:xfrm>
            <a:off x="2339210" y="227961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00A9C9-483D-91E0-C3FF-E4F73BC20A86}"/>
              </a:ext>
            </a:extLst>
          </p:cNvPr>
          <p:cNvCxnSpPr>
            <a:cxnSpLocks/>
          </p:cNvCxnSpPr>
          <p:nvPr/>
        </p:nvCxnSpPr>
        <p:spPr>
          <a:xfrm>
            <a:off x="5489850" y="2473357"/>
            <a:ext cx="531324" cy="0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BBC752-7C7E-4BF0-227E-424FD9F9992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98118" y="6453629"/>
            <a:ext cx="541859" cy="0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39C94DF-B40B-D72E-D4F2-54825553CE8E}"/>
              </a:ext>
            </a:extLst>
          </p:cNvPr>
          <p:cNvSpPr/>
          <p:nvPr/>
        </p:nvSpPr>
        <p:spPr>
          <a:xfrm>
            <a:off x="5482711" y="6295034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703643-D9E8-D5BE-BD8B-63E2B9474988}"/>
              </a:ext>
            </a:extLst>
          </p:cNvPr>
          <p:cNvCxnSpPr>
            <a:cxnSpLocks/>
          </p:cNvCxnSpPr>
          <p:nvPr/>
        </p:nvCxnSpPr>
        <p:spPr>
          <a:xfrm>
            <a:off x="5492603" y="2473357"/>
            <a:ext cx="14467" cy="3980271"/>
          </a:xfrm>
          <a:prstGeom prst="line">
            <a:avLst/>
          </a:prstGeom>
          <a:ln w="28575">
            <a:solidFill>
              <a:srgbClr val="007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57A90F-D08D-F2FB-9DB1-6FB64723ABF3}"/>
              </a:ext>
            </a:extLst>
          </p:cNvPr>
          <p:cNvCxnSpPr>
            <a:cxnSpLocks/>
          </p:cNvCxnSpPr>
          <p:nvPr/>
        </p:nvCxnSpPr>
        <p:spPr>
          <a:xfrm>
            <a:off x="4751462" y="2473357"/>
            <a:ext cx="816276" cy="0"/>
          </a:xfrm>
          <a:prstGeom prst="line">
            <a:avLst/>
          </a:prstGeom>
          <a:ln w="28575">
            <a:solidFill>
              <a:srgbClr val="007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E02BBB2-0944-8519-D258-AD5123F1E2AC}"/>
              </a:ext>
            </a:extLst>
          </p:cNvPr>
          <p:cNvSpPr/>
          <p:nvPr/>
        </p:nvSpPr>
        <p:spPr>
          <a:xfrm>
            <a:off x="4935552" y="2290869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7BFF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C8564F-E339-236F-2CF5-E5DA8281DCBF}"/>
              </a:ext>
            </a:extLst>
          </p:cNvPr>
          <p:cNvSpPr/>
          <p:nvPr/>
        </p:nvSpPr>
        <p:spPr>
          <a:xfrm>
            <a:off x="6039977" y="6315432"/>
            <a:ext cx="570356" cy="276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True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6C750F-73A6-5DD2-5406-58DF5B9C51A6}"/>
              </a:ext>
            </a:extLst>
          </p:cNvPr>
          <p:cNvCxnSpPr>
            <a:cxnSpLocks/>
          </p:cNvCxnSpPr>
          <p:nvPr/>
        </p:nvCxnSpPr>
        <p:spPr>
          <a:xfrm>
            <a:off x="5495800" y="4877718"/>
            <a:ext cx="531326" cy="0"/>
          </a:xfrm>
          <a:prstGeom prst="straightConnector1">
            <a:avLst/>
          </a:prstGeom>
          <a:ln w="28575"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7EBE514-E719-18BE-9159-8E7A8FFE17DC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606506" y="6445950"/>
            <a:ext cx="5418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913271D-7157-D3D1-C545-B1209CF1F325}"/>
              </a:ext>
            </a:extLst>
          </p:cNvPr>
          <p:cNvSpPr/>
          <p:nvPr/>
        </p:nvSpPr>
        <p:spPr>
          <a:xfrm>
            <a:off x="7148364" y="6307753"/>
            <a:ext cx="1942501" cy="276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Create “User” Authority Accounts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A555644-B374-622F-AAB2-4B3BE07F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837" y="1292952"/>
            <a:ext cx="1856232" cy="257016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31527F-A842-18E4-081D-15EC23B47710}"/>
              </a:ext>
            </a:extLst>
          </p:cNvPr>
          <p:cNvSpPr/>
          <p:nvPr/>
        </p:nvSpPr>
        <p:spPr>
          <a:xfrm>
            <a:off x="4358063" y="1288783"/>
            <a:ext cx="570356" cy="276394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DAB9A-FD29-2E45-A63D-1B8E69513C9B}"/>
              </a:ext>
            </a:extLst>
          </p:cNvPr>
          <p:cNvSpPr/>
          <p:nvPr/>
        </p:nvSpPr>
        <p:spPr>
          <a:xfrm>
            <a:off x="3083485" y="2160417"/>
            <a:ext cx="1837944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Error 2. Passwords are not same</a:t>
            </a:r>
          </a:p>
          <a:p>
            <a:pPr algn="ctr"/>
            <a:r>
              <a:rPr lang="en-US" sz="1000" b="1" i="0" dirty="0">
                <a:solidFill>
                  <a:srgbClr val="007BFF"/>
                </a:solidFill>
                <a:effectLst/>
                <a:latin typeface="Arial Narrow" panose="020B0606020202030204" pitchFamily="34" charset="0"/>
              </a:rPr>
              <a:t>→ Match both password</a:t>
            </a:r>
            <a:endParaRPr lang="en-US" sz="1000" b="1" dirty="0">
              <a:solidFill>
                <a:srgbClr val="007B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2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B8A3B70-E26E-49D1-0741-CE406D03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8" y="390714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B28D6-4C56-D61C-0838-C55E5DF6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2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enter email address to reset your password, it should be LG Email(@lge.com) and match with email address that you sign up.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313F1-ADC8-A793-E02F-100724E1936E}"/>
              </a:ext>
            </a:extLst>
          </p:cNvPr>
          <p:cNvSpPr/>
          <p:nvPr/>
        </p:nvSpPr>
        <p:spPr>
          <a:xfrm>
            <a:off x="2675546" y="2394273"/>
            <a:ext cx="606039" cy="685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2D449-A5D4-E66F-67F6-445FB256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8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D73A2-20FD-9B90-E573-CFC6341DCDFF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9DD5F-32DA-26B8-35CD-80F4C8BADB19}"/>
              </a:ext>
            </a:extLst>
          </p:cNvPr>
          <p:cNvSpPr/>
          <p:nvPr/>
        </p:nvSpPr>
        <p:spPr>
          <a:xfrm>
            <a:off x="6691357" y="2854295"/>
            <a:ext cx="1298962" cy="298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5F5A8-C235-49FC-03E6-718386DD861F}"/>
              </a:ext>
            </a:extLst>
          </p:cNvPr>
          <p:cNvSpPr/>
          <p:nvPr/>
        </p:nvSpPr>
        <p:spPr>
          <a:xfrm>
            <a:off x="2879932" y="2506518"/>
            <a:ext cx="165788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send password reset link and username information to your email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56442-88F5-D447-4A6F-8935CDF87DEF}"/>
              </a:ext>
            </a:extLst>
          </p:cNvPr>
          <p:cNvSpPr/>
          <p:nvPr/>
        </p:nvSpPr>
        <p:spPr>
          <a:xfrm>
            <a:off x="6503349" y="3230013"/>
            <a:ext cx="1880075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It should be matched with email that you fill when sign up.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After this, click reset my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88315-5C84-3584-4FB4-505CF715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8B9F20-D066-60D3-9692-C22A738A0A86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105CEB-8947-1745-52D1-016A5C3F52A1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38AEA2-D1DD-D76D-ECAF-90B2F60061DA}"/>
              </a:ext>
            </a:extLst>
          </p:cNvPr>
          <p:cNvSpPr/>
          <p:nvPr/>
        </p:nvSpPr>
        <p:spPr>
          <a:xfrm>
            <a:off x="1811708" y="5674309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email sending confirmation message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B1B73D-D08A-7CB3-BFE4-9F18057C5271}"/>
              </a:ext>
            </a:extLst>
          </p:cNvPr>
          <p:cNvSpPr/>
          <p:nvPr/>
        </p:nvSpPr>
        <p:spPr>
          <a:xfrm>
            <a:off x="7295669" y="4687219"/>
            <a:ext cx="2175509" cy="175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Password can be reset if you click this link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986E8-7CCE-184A-EED7-202CC0F0FBB0}"/>
              </a:ext>
            </a:extLst>
          </p:cNvPr>
          <p:cNvCxnSpPr>
            <a:cxnSpLocks/>
          </p:cNvCxnSpPr>
          <p:nvPr/>
        </p:nvCxnSpPr>
        <p:spPr>
          <a:xfrm flipH="1" flipV="1">
            <a:off x="6376988" y="4829313"/>
            <a:ext cx="869846" cy="20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592B3C-714E-E978-11B7-6D75019CD40D}"/>
              </a:ext>
            </a:extLst>
          </p:cNvPr>
          <p:cNvCxnSpPr>
            <a:cxnSpLocks/>
          </p:cNvCxnSpPr>
          <p:nvPr/>
        </p:nvCxnSpPr>
        <p:spPr>
          <a:xfrm flipH="1" flipV="1">
            <a:off x="6967538" y="4760706"/>
            <a:ext cx="403210" cy="25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CC3CE4-F256-1AC2-BB26-037AF977AB92}"/>
              </a:ext>
            </a:extLst>
          </p:cNvPr>
          <p:cNvSpPr/>
          <p:nvPr/>
        </p:nvSpPr>
        <p:spPr>
          <a:xfrm>
            <a:off x="6186444" y="4063305"/>
            <a:ext cx="290557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Subject Line: 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Password reset on 10.225.2.85</a:t>
            </a:r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B0C4C-5C8E-19B9-1C50-47CC8C993DD1}"/>
              </a:ext>
            </a:extLst>
          </p:cNvPr>
          <p:cNvSpPr/>
          <p:nvPr/>
        </p:nvSpPr>
        <p:spPr>
          <a:xfrm>
            <a:off x="6902564" y="4931553"/>
            <a:ext cx="2175509" cy="175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check your username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4D1788-006D-072A-B967-A7F8359152F7}"/>
              </a:ext>
            </a:extLst>
          </p:cNvPr>
          <p:cNvSpPr/>
          <p:nvPr/>
        </p:nvSpPr>
        <p:spPr>
          <a:xfrm>
            <a:off x="6355631" y="5403972"/>
            <a:ext cx="2175509" cy="175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This link is valid for 10 minutes</a:t>
            </a:r>
          </a:p>
        </p:txBody>
      </p:sp>
    </p:spTree>
    <p:extLst>
      <p:ext uri="{BB962C8B-B14F-4D97-AF65-F5344CB8AC3E}">
        <p14:creationId xmlns:p14="http://schemas.microsoft.com/office/powerpoint/2010/main" val="354521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E2EC8C-8DE9-1DE7-C83F-59CB586D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8" y="38985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F5DE9-1CC5-A288-0EA9-99568694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985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71B56-8A9F-C092-DF0D-1084257E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8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88292-9746-0F60-90CB-51C0CF9F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Same as sign up, password should be different with username. e.g. username : user, password : user1357(X).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this method is not working to login, you can try “Forget Username/Password” function one again and contact to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eunbi1.yoon@lge.com</a:t>
            </a:r>
            <a:endParaRPr lang="en-US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1000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79E38-25B5-F7A3-A694-44322174B26F}"/>
              </a:ext>
            </a:extLst>
          </p:cNvPr>
          <p:cNvSpPr/>
          <p:nvPr/>
        </p:nvSpPr>
        <p:spPr>
          <a:xfrm>
            <a:off x="5084748" y="1344141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E0371-29A0-C028-76DC-28C0F2431CB3}"/>
              </a:ext>
            </a:extLst>
          </p:cNvPr>
          <p:cNvSpPr/>
          <p:nvPr/>
        </p:nvSpPr>
        <p:spPr>
          <a:xfrm>
            <a:off x="1855149" y="317039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Enter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38A68-10F1-0EC5-2B26-1A0AA20BCCC1}"/>
              </a:ext>
            </a:extLst>
          </p:cNvPr>
          <p:cNvSpPr/>
          <p:nvPr/>
        </p:nvSpPr>
        <p:spPr>
          <a:xfrm>
            <a:off x="381000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1B15E-4E37-B5AE-6B66-BA059355007A}"/>
              </a:ext>
            </a:extLst>
          </p:cNvPr>
          <p:cNvSpPr/>
          <p:nvPr/>
        </p:nvSpPr>
        <p:spPr>
          <a:xfrm>
            <a:off x="6427149" y="3052985"/>
            <a:ext cx="195271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go to login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BFFA38-616A-DA5A-0E43-2B2272B6EB8F}"/>
              </a:ext>
            </a:extLst>
          </p:cNvPr>
          <p:cNvSpPr/>
          <p:nvPr/>
        </p:nvSpPr>
        <p:spPr>
          <a:xfrm>
            <a:off x="5084748" y="3898596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2A10-4216-DCB9-0467-DE1147B9A34A}"/>
              </a:ext>
            </a:extLst>
          </p:cNvPr>
          <p:cNvSpPr/>
          <p:nvPr/>
        </p:nvSpPr>
        <p:spPr>
          <a:xfrm>
            <a:off x="2511751" y="499664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Login with new password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92EDD0-59E9-8B78-38CF-FCE3C4CF6915}"/>
              </a:ext>
            </a:extLst>
          </p:cNvPr>
          <p:cNvSpPr/>
          <p:nvPr/>
        </p:nvSpPr>
        <p:spPr>
          <a:xfrm>
            <a:off x="7819403" y="4063305"/>
            <a:ext cx="195057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Successfully login to your account</a:t>
            </a:r>
          </a:p>
        </p:txBody>
      </p:sp>
    </p:spTree>
    <p:extLst>
      <p:ext uri="{BB962C8B-B14F-4D97-AF65-F5344CB8AC3E}">
        <p14:creationId xmlns:p14="http://schemas.microsoft.com/office/powerpoint/2010/main" val="378587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80EF1F9-17E8-B1F8-BB48-EEE56D79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9" y="391568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BOM Comparison - Report Access 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use dashboard &amp; report below 3 methods(1. Quick Menu, 2. Dashboard, 3. Recent Report) and dashboard is updating every Friday based on weekly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If admin want to see report history or status, add at the end of URL as “/admin” and click the BOM Comparison Data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658470-9635-7CB9-AB19-414744F74EB9}"/>
              </a:ext>
            </a:extLst>
          </p:cNvPr>
          <p:cNvSpPr/>
          <p:nvPr/>
        </p:nvSpPr>
        <p:spPr>
          <a:xfrm>
            <a:off x="394879" y="3915689"/>
            <a:ext cx="837489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7A7DF-68F0-C2EC-1619-721041E1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6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8718430" y="1344142"/>
            <a:ext cx="938316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Dashboard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E03E2F-0265-0CFA-EEFA-16B5A9DD5361}"/>
              </a:ext>
            </a:extLst>
          </p:cNvPr>
          <p:cNvSpPr/>
          <p:nvPr/>
        </p:nvSpPr>
        <p:spPr>
          <a:xfrm>
            <a:off x="8069246" y="2420250"/>
            <a:ext cx="393700" cy="100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7E6175-234C-7670-EB8D-9C0647BF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82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8120-D8D4-C86C-7517-36760B73C2BE}"/>
              </a:ext>
            </a:extLst>
          </p:cNvPr>
          <p:cNvSpPr/>
          <p:nvPr/>
        </p:nvSpPr>
        <p:spPr>
          <a:xfrm>
            <a:off x="4317049" y="1344141"/>
            <a:ext cx="635951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08F947-3DC1-06A9-7E98-C43398C48CBC}"/>
              </a:ext>
            </a:extLst>
          </p:cNvPr>
          <p:cNvSpPr/>
          <p:nvPr/>
        </p:nvSpPr>
        <p:spPr>
          <a:xfrm>
            <a:off x="1387475" y="2891733"/>
            <a:ext cx="285750" cy="104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DB6D5-5748-AF65-B80F-88C8ECE1682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73225" y="2050320"/>
            <a:ext cx="3411521" cy="89370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77B013-F6E6-BF16-62D1-5663432D5374}"/>
              </a:ext>
            </a:extLst>
          </p:cNvPr>
          <p:cNvCxnSpPr>
            <a:cxnSpLocks/>
          </p:cNvCxnSpPr>
          <p:nvPr/>
        </p:nvCxnSpPr>
        <p:spPr>
          <a:xfrm>
            <a:off x="1854437" y="3148720"/>
            <a:ext cx="669688" cy="765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02614D-9D3C-76DD-FEBE-4356E9534C5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468008" y="2520950"/>
            <a:ext cx="3798088" cy="1393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DE2FD61-7006-C82C-A4B7-5FB29B548BCF}"/>
              </a:ext>
            </a:extLst>
          </p:cNvPr>
          <p:cNvSpPr/>
          <p:nvPr/>
        </p:nvSpPr>
        <p:spPr>
          <a:xfrm>
            <a:off x="1357354" y="3032333"/>
            <a:ext cx="497083" cy="116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564053-24A6-6A93-CFA7-3D01E7FF604D}"/>
              </a:ext>
            </a:extLst>
          </p:cNvPr>
          <p:cNvSpPr/>
          <p:nvPr/>
        </p:nvSpPr>
        <p:spPr>
          <a:xfrm>
            <a:off x="479970" y="3055889"/>
            <a:ext cx="1544902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Method3. Recent report directly, click this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236CF5-6B8A-01F3-440A-CC471F3BE6F2}"/>
              </a:ext>
            </a:extLst>
          </p:cNvPr>
          <p:cNvSpPr/>
          <p:nvPr/>
        </p:nvSpPr>
        <p:spPr>
          <a:xfrm>
            <a:off x="223393" y="2665270"/>
            <a:ext cx="1252982" cy="22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Method2. Review all report history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55DD8D-DB43-7EA5-14FA-BB2D50727314}"/>
              </a:ext>
            </a:extLst>
          </p:cNvPr>
          <p:cNvSpPr/>
          <p:nvPr/>
        </p:nvSpPr>
        <p:spPr>
          <a:xfrm>
            <a:off x="3189662" y="4372857"/>
            <a:ext cx="1704584" cy="27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the report is too big, reduce display scale(ctrl key + scroll)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3A4D26-4ECB-BD49-B623-F319DA197345}"/>
              </a:ext>
            </a:extLst>
          </p:cNvPr>
          <p:cNvSpPr/>
          <p:nvPr/>
        </p:nvSpPr>
        <p:spPr>
          <a:xfrm>
            <a:off x="727541" y="1554313"/>
            <a:ext cx="1401280" cy="983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09348A-C09A-CDBA-D279-95428CFDD47F}"/>
              </a:ext>
            </a:extLst>
          </p:cNvPr>
          <p:cNvSpPr/>
          <p:nvPr/>
        </p:nvSpPr>
        <p:spPr>
          <a:xfrm>
            <a:off x="2084720" y="1506521"/>
            <a:ext cx="993188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A5ABEE-E7FB-3A05-8732-6A1FB2BE96FB}"/>
              </a:ext>
            </a:extLst>
          </p:cNvPr>
          <p:cNvSpPr/>
          <p:nvPr/>
        </p:nvSpPr>
        <p:spPr>
          <a:xfrm>
            <a:off x="863216" y="1554313"/>
            <a:ext cx="333376" cy="98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95A52-6777-AF40-7770-B83F6D80B0D0}"/>
              </a:ext>
            </a:extLst>
          </p:cNvPr>
          <p:cNvSpPr/>
          <p:nvPr/>
        </p:nvSpPr>
        <p:spPr>
          <a:xfrm>
            <a:off x="351799" y="1709422"/>
            <a:ext cx="959085" cy="22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Method1. Use Quick Menu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998FFA-9DC6-F112-E6D0-404B592B9EA4}"/>
              </a:ext>
            </a:extLst>
          </p:cNvPr>
          <p:cNvCxnSpPr>
            <a:cxnSpLocks/>
          </p:cNvCxnSpPr>
          <p:nvPr/>
        </p:nvCxnSpPr>
        <p:spPr>
          <a:xfrm>
            <a:off x="1232368" y="1645893"/>
            <a:ext cx="3866989" cy="299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0E611DC-53C9-37FD-52B9-866CEE05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6" y="3903544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F37D959-69D9-9328-A1ED-937E126F8153}"/>
              </a:ext>
            </a:extLst>
          </p:cNvPr>
          <p:cNvSpPr/>
          <p:nvPr/>
        </p:nvSpPr>
        <p:spPr>
          <a:xfrm>
            <a:off x="5086519" y="3895749"/>
            <a:ext cx="837489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EA6C30-9092-EAA2-0513-46A134436BE7}"/>
              </a:ext>
            </a:extLst>
          </p:cNvPr>
          <p:cNvSpPr txBox="1"/>
          <p:nvPr/>
        </p:nvSpPr>
        <p:spPr>
          <a:xfrm>
            <a:off x="7879999" y="4347376"/>
            <a:ext cx="1404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 Narrow" panose="020B0606020202030204" pitchFamily="34" charset="0"/>
              </a:rPr>
              <a:t>Access to </a:t>
            </a:r>
          </a:p>
          <a:p>
            <a:r>
              <a:rPr lang="en-US" sz="1000" b="1" dirty="0">
                <a:latin typeface="Arial Narrow" panose="020B0606020202030204" pitchFamily="34" charset="0"/>
              </a:rPr>
              <a:t>http://10.225.2.85</a:t>
            </a:r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/admin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DEC67F-3B81-8AC3-2EDE-AB787A8B0ABA}"/>
              </a:ext>
            </a:extLst>
          </p:cNvPr>
          <p:cNvSpPr/>
          <p:nvPr/>
        </p:nvSpPr>
        <p:spPr>
          <a:xfrm>
            <a:off x="6367052" y="4439992"/>
            <a:ext cx="132173" cy="49199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E51BE-F6F2-6C15-E353-20D5FBCC0FF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499225" y="4464592"/>
            <a:ext cx="688975" cy="44347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5AB0D26-A4E7-C917-4952-115760DDFC31}"/>
              </a:ext>
            </a:extLst>
          </p:cNvPr>
          <p:cNvSpPr txBox="1"/>
          <p:nvPr/>
        </p:nvSpPr>
        <p:spPr>
          <a:xfrm>
            <a:off x="5668919" y="4542204"/>
            <a:ext cx="1130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Choose “Posts” Model Database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B353171-7D63-42EF-42B2-1B706CB2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546" y="4906289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656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D36F6E95-10BD-660D-54B4-F092881C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90807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202C325-3C01-1290-A1ED-947729E9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3909099"/>
            <a:ext cx="2743200" cy="1484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9A8114D-AB46-4EAB-6087-7C13C3209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6" y="1351083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9250BA-FCF7-1F6D-E833-4D773CF5F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BOM Comparison </a:t>
            </a:r>
            <a:r>
              <a:rPr lang="en-US" sz="2500" b="1">
                <a:solidFill>
                  <a:schemeClr val="tx1"/>
                </a:solidFill>
              </a:rPr>
              <a:t>- Side Bar</a:t>
            </a:r>
            <a:endParaRPr lang="en-US" sz="25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move to another page, export to excel or make comments. Each report’s comment page is linked with Quick Menu Comment.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make a comment in each report, don’t have to type category and week info since it recognized report page location.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9C3A06-8DD4-F906-C7EB-8E4C9A6860B8}"/>
              </a:ext>
            </a:extLst>
          </p:cNvPr>
          <p:cNvSpPr/>
          <p:nvPr/>
        </p:nvSpPr>
        <p:spPr>
          <a:xfrm>
            <a:off x="380998" y="1344143"/>
            <a:ext cx="644498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Report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422DCC-11B2-CB79-585C-D839EF322608}"/>
              </a:ext>
            </a:extLst>
          </p:cNvPr>
          <p:cNvSpPr/>
          <p:nvPr/>
        </p:nvSpPr>
        <p:spPr>
          <a:xfrm>
            <a:off x="380998" y="3898597"/>
            <a:ext cx="1633558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Export Data to Excel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EE0CE-0429-41E0-9181-14F90289E9F1}"/>
              </a:ext>
            </a:extLst>
          </p:cNvPr>
          <p:cNvSpPr/>
          <p:nvPr/>
        </p:nvSpPr>
        <p:spPr>
          <a:xfrm>
            <a:off x="5084747" y="1344141"/>
            <a:ext cx="560403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Back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8991D8-C82D-B395-76E1-BB83FFA7909F}"/>
              </a:ext>
            </a:extLst>
          </p:cNvPr>
          <p:cNvSpPr/>
          <p:nvPr/>
        </p:nvSpPr>
        <p:spPr>
          <a:xfrm>
            <a:off x="5084747" y="3898597"/>
            <a:ext cx="855226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Comment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F258-EC88-C4E6-4116-3850741E6202}"/>
              </a:ext>
            </a:extLst>
          </p:cNvPr>
          <p:cNvSpPr/>
          <p:nvPr/>
        </p:nvSpPr>
        <p:spPr>
          <a:xfrm>
            <a:off x="3674692" y="1466849"/>
            <a:ext cx="1278308" cy="173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57441-41FD-0F12-D3BE-35B8ED51F8DB}"/>
              </a:ext>
            </a:extLst>
          </p:cNvPr>
          <p:cNvSpPr/>
          <p:nvPr/>
        </p:nvSpPr>
        <p:spPr>
          <a:xfrm>
            <a:off x="3832070" y="1307564"/>
            <a:ext cx="644498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Arial Narrow" panose="020B0606020202030204" pitchFamily="34" charset="0"/>
              </a:rPr>
              <a:t>Side Bar</a:t>
            </a:r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FA951-796F-0AD6-0BA6-BC59DECABA19}"/>
              </a:ext>
            </a:extLst>
          </p:cNvPr>
          <p:cNvSpPr/>
          <p:nvPr/>
        </p:nvSpPr>
        <p:spPr>
          <a:xfrm>
            <a:off x="3685727" y="1504280"/>
            <a:ext cx="752923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11DBC0-6A1D-F3D9-620C-776CAE5C7BBE}"/>
              </a:ext>
            </a:extLst>
          </p:cNvPr>
          <p:cNvSpPr/>
          <p:nvPr/>
        </p:nvSpPr>
        <p:spPr>
          <a:xfrm>
            <a:off x="4465560" y="1504280"/>
            <a:ext cx="147716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E00B0C-0ECB-C25F-B70D-97A309EF106F}"/>
              </a:ext>
            </a:extLst>
          </p:cNvPr>
          <p:cNvSpPr/>
          <p:nvPr/>
        </p:nvSpPr>
        <p:spPr>
          <a:xfrm>
            <a:off x="4635422" y="1503944"/>
            <a:ext cx="317578" cy="99096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6807DF-6EAF-93CA-75AB-8B6461EEDFF5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822450" y="1603376"/>
            <a:ext cx="2239739" cy="2289463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CE9CA0-D98C-9A9E-BF4B-1D044772C9BD}"/>
              </a:ext>
            </a:extLst>
          </p:cNvPr>
          <p:cNvCxnSpPr>
            <a:cxnSpLocks/>
          </p:cNvCxnSpPr>
          <p:nvPr/>
        </p:nvCxnSpPr>
        <p:spPr>
          <a:xfrm>
            <a:off x="4539418" y="1603040"/>
            <a:ext cx="704118" cy="2289799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68831-DA99-FF1D-9748-EFD24020C64F}"/>
              </a:ext>
            </a:extLst>
          </p:cNvPr>
          <p:cNvCxnSpPr>
            <a:cxnSpLocks/>
            <a:stCxn id="25" idx="3"/>
            <a:endCxn id="16" idx="1"/>
          </p:cNvCxnSpPr>
          <p:nvPr/>
        </p:nvCxnSpPr>
        <p:spPr>
          <a:xfrm flipV="1">
            <a:off x="4953000" y="1495017"/>
            <a:ext cx="131747" cy="58475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4638DF2-5248-DC72-3B54-60A9C241E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547" y="233474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BDF9039-9BF9-A19B-E412-EF36F6D5E552}"/>
              </a:ext>
            </a:extLst>
          </p:cNvPr>
          <p:cNvSpPr/>
          <p:nvPr/>
        </p:nvSpPr>
        <p:spPr>
          <a:xfrm>
            <a:off x="5715711" y="216042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Go Back To Dashboard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3A3CB7-BA39-FDEA-3505-BF1DF28D78AC}"/>
              </a:ext>
            </a:extLst>
          </p:cNvPr>
          <p:cNvSpPr/>
          <p:nvPr/>
        </p:nvSpPr>
        <p:spPr>
          <a:xfrm>
            <a:off x="7719283" y="350916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Go Back To Home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1BF7AAE-5F95-2E22-41E2-E62F19A8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788" y="4899554"/>
            <a:ext cx="2743200" cy="1483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BEF5541-AAE9-B06E-E6A8-CD26724A2A38}"/>
              </a:ext>
            </a:extLst>
          </p:cNvPr>
          <p:cNvSpPr/>
          <p:nvPr/>
        </p:nvSpPr>
        <p:spPr>
          <a:xfrm>
            <a:off x="935819" y="4577009"/>
            <a:ext cx="1633558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GERP vs NPT Each Parts </a:t>
            </a:r>
          </a:p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Comparison Detailed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4F6D04-BB7F-46BB-FC87-7F41FEDF3229}"/>
              </a:ext>
            </a:extLst>
          </p:cNvPr>
          <p:cNvSpPr/>
          <p:nvPr/>
        </p:nvSpPr>
        <p:spPr>
          <a:xfrm>
            <a:off x="2796540" y="5707569"/>
            <a:ext cx="1535787" cy="25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Model’s Trend and Graph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AF41B4-6B7C-6F16-5C4A-00B6F411356B}"/>
              </a:ext>
            </a:extLst>
          </p:cNvPr>
          <p:cNvSpPr/>
          <p:nvPr/>
        </p:nvSpPr>
        <p:spPr>
          <a:xfrm>
            <a:off x="6013269" y="4680424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Make comments</a:t>
            </a:r>
          </a:p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of this report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9738C3-2A37-F463-0776-CFCEEA609CC0}"/>
              </a:ext>
            </a:extLst>
          </p:cNvPr>
          <p:cNvSpPr/>
          <p:nvPr/>
        </p:nvSpPr>
        <p:spPr>
          <a:xfrm>
            <a:off x="7317407" y="4680121"/>
            <a:ext cx="1357478" cy="150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View this report’s comments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CDC80-7B51-FF52-A78A-AB76CED08B8A}"/>
              </a:ext>
            </a:extLst>
          </p:cNvPr>
          <p:cNvSpPr/>
          <p:nvPr/>
        </p:nvSpPr>
        <p:spPr>
          <a:xfrm>
            <a:off x="5880588" y="5294168"/>
            <a:ext cx="2794296" cy="32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When you click submit, comment info goes to each report comment page and quick menu comment page(you can see total comments in Data Center)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B967B-9F6F-3ECE-03A3-A299CBDD1469}"/>
              </a:ext>
            </a:extLst>
          </p:cNvPr>
          <p:cNvSpPr/>
          <p:nvPr/>
        </p:nvSpPr>
        <p:spPr>
          <a:xfrm>
            <a:off x="6447200" y="4106220"/>
            <a:ext cx="206392" cy="1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28180-45E2-357F-68F7-6762F76A42C1}"/>
              </a:ext>
            </a:extLst>
          </p:cNvPr>
          <p:cNvSpPr/>
          <p:nvPr/>
        </p:nvSpPr>
        <p:spPr>
          <a:xfrm>
            <a:off x="7439045" y="4309316"/>
            <a:ext cx="1235839" cy="28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3C031-5D04-64B3-28C8-C403563FDA4D}"/>
              </a:ext>
            </a:extLst>
          </p:cNvPr>
          <p:cNvSpPr/>
          <p:nvPr/>
        </p:nvSpPr>
        <p:spPr>
          <a:xfrm>
            <a:off x="6588812" y="5092120"/>
            <a:ext cx="206392" cy="1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AF142-0C5C-5B26-DA8F-C16BACF52A70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550396" y="4214637"/>
            <a:ext cx="66539" cy="87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2D0990-9148-5A90-5D26-74E9C40A68A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6795204" y="4451000"/>
            <a:ext cx="643841" cy="695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93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43BEB6D-6450-4454-ED9B-699AE749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134414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12B791-022A-8909-A38E-BE95FCDE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98597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5F965-5A5A-9EB8-A4E9-0539F28F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BOM Comparison – Data Sorting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Model Bar, you can click model name “Front Loader”, “Top Loader”, “Dryer” and it shows representative product.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graph factor makes “not display” status. And if you click again, changes to “display” status. With this, compare graphs or detail graph view possible.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EE0CE-0429-41E0-9181-14F90289E9F1}"/>
              </a:ext>
            </a:extLst>
          </p:cNvPr>
          <p:cNvSpPr/>
          <p:nvPr/>
        </p:nvSpPr>
        <p:spPr>
          <a:xfrm>
            <a:off x="381000" y="3898598"/>
            <a:ext cx="618859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14250-FCD0-0E4C-B39C-1C7A9730E085}"/>
              </a:ext>
            </a:extLst>
          </p:cNvPr>
          <p:cNvSpPr/>
          <p:nvPr/>
        </p:nvSpPr>
        <p:spPr>
          <a:xfrm>
            <a:off x="5084747" y="1344141"/>
            <a:ext cx="709302" cy="301752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BF4DE-D7D7-B209-78B1-BFB3D24BF82A}"/>
              </a:ext>
            </a:extLst>
          </p:cNvPr>
          <p:cNvSpPr/>
          <p:nvPr/>
        </p:nvSpPr>
        <p:spPr>
          <a:xfrm>
            <a:off x="717848" y="1546789"/>
            <a:ext cx="564022" cy="99104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A4F29-DCAC-B05B-1937-23CF394C70A5}"/>
              </a:ext>
            </a:extLst>
          </p:cNvPr>
          <p:cNvSpPr/>
          <p:nvPr/>
        </p:nvSpPr>
        <p:spPr>
          <a:xfrm>
            <a:off x="1208512" y="1495017"/>
            <a:ext cx="774112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Model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46202-1670-AA24-BF55-47FDA929E529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690430" y="1645893"/>
            <a:ext cx="309429" cy="2252705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67B393F-3438-29A6-DEFF-4686CDA7FA36}"/>
              </a:ext>
            </a:extLst>
          </p:cNvPr>
          <p:cNvSpPr/>
          <p:nvPr/>
        </p:nvSpPr>
        <p:spPr>
          <a:xfrm>
            <a:off x="2075204" y="1806915"/>
            <a:ext cx="1195045" cy="99104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CD68D-2347-95D2-93CE-968F42DD4282}"/>
              </a:ext>
            </a:extLst>
          </p:cNvPr>
          <p:cNvSpPr/>
          <p:nvPr/>
        </p:nvSpPr>
        <p:spPr>
          <a:xfrm>
            <a:off x="2560922" y="1899503"/>
            <a:ext cx="919976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 Factor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33AC29-A3DC-2D3B-FD3A-A37083ED98D8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3270249" y="1495017"/>
            <a:ext cx="1814498" cy="36145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AA0D60D-93C9-D75B-7AAB-E61DE9CE3CBD}"/>
              </a:ext>
            </a:extLst>
          </p:cNvPr>
          <p:cNvSpPr/>
          <p:nvPr/>
        </p:nvSpPr>
        <p:spPr>
          <a:xfrm>
            <a:off x="2100934" y="4119812"/>
            <a:ext cx="919976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Front Loader Model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778024-33C5-9DC4-06EA-48EF18FE0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47" y="233474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47C1A1-1342-0558-99C3-EC07D54CF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89938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DB52510-65EA-704C-D905-DDBD9186F812}"/>
              </a:ext>
            </a:extLst>
          </p:cNvPr>
          <p:cNvSpPr/>
          <p:nvPr/>
        </p:nvSpPr>
        <p:spPr>
          <a:xfrm>
            <a:off x="3894127" y="6031947"/>
            <a:ext cx="919976" cy="15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Top Loader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DB79F5-D46C-FB3A-AE29-07CD78CEE14B}"/>
              </a:ext>
            </a:extLst>
          </p:cNvPr>
          <p:cNvSpPr/>
          <p:nvPr/>
        </p:nvSpPr>
        <p:spPr>
          <a:xfrm>
            <a:off x="381000" y="5652566"/>
            <a:ext cx="188644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Dryer Model is setting as “Default” Model. Depends on you choose model in model bar, it will sort each model data and show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217959-CC33-AB9C-B535-130642CA9153}"/>
              </a:ext>
            </a:extLst>
          </p:cNvPr>
          <p:cNvSpPr/>
          <p:nvPr/>
        </p:nvSpPr>
        <p:spPr>
          <a:xfrm>
            <a:off x="7848122" y="1630004"/>
            <a:ext cx="2025353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All graph shows as “Default”. If you click graph factor, you can delete graph on the board. Axis automatically change depends on what graph is displayed.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is good when you tried to compare some of graph or review only one trend.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68E50B-F0A9-1C4E-8133-0C35447D0DD4}"/>
              </a:ext>
            </a:extLst>
          </p:cNvPr>
          <p:cNvSpPr/>
          <p:nvPr/>
        </p:nvSpPr>
        <p:spPr>
          <a:xfrm>
            <a:off x="6808271" y="1542743"/>
            <a:ext cx="1180978" cy="20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(Accuracy) 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Price+ Substitute</a:t>
            </a:r>
          </a:p>
          <a:p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0F3DB8-111D-043D-EE32-BD63915741F1}"/>
              </a:ext>
            </a:extLst>
          </p:cNvPr>
          <p:cNvSpPr/>
          <p:nvPr/>
        </p:nvSpPr>
        <p:spPr>
          <a:xfrm>
            <a:off x="8519565" y="2475630"/>
            <a:ext cx="1137181" cy="19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7BFF"/>
                </a:solidFill>
                <a:latin typeface="Arial Narrow" panose="020B0606020202030204" pitchFamily="34" charset="0"/>
              </a:rPr>
              <a:t>Substitue</a:t>
            </a:r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 Change</a:t>
            </a:r>
          </a:p>
          <a:p>
            <a:pPr algn="ctr"/>
            <a:r>
              <a:rPr lang="en-US" sz="1000" dirty="0">
                <a:solidFill>
                  <a:srgbClr val="007BFF"/>
                </a:solidFill>
                <a:latin typeface="Arial Narrow" panose="020B0606020202030204" pitchFamily="34" charset="0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65862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C50FDDE-CD9B-BDE8-4EEE-E87AC69D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90638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0CC6E5-B891-C734-3E28-34B5570E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6" y="134158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59941-F278-DC15-44DD-07527CCE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Cost Review - Report Access 2 Methods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658470-9635-7CB9-AB19-414744F74EB9}"/>
              </a:ext>
            </a:extLst>
          </p:cNvPr>
          <p:cNvSpPr/>
          <p:nvPr/>
        </p:nvSpPr>
        <p:spPr>
          <a:xfrm>
            <a:off x="381000" y="3908103"/>
            <a:ext cx="837489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8718430" y="1344142"/>
            <a:ext cx="938316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Dashboard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3A4D26-4ECB-BD49-B623-F319DA197345}"/>
              </a:ext>
            </a:extLst>
          </p:cNvPr>
          <p:cNvSpPr/>
          <p:nvPr/>
        </p:nvSpPr>
        <p:spPr>
          <a:xfrm>
            <a:off x="5406270" y="1547495"/>
            <a:ext cx="1401280" cy="983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5D067F-8C80-A3D5-5F71-054305560696}"/>
              </a:ext>
            </a:extLst>
          </p:cNvPr>
          <p:cNvSpPr/>
          <p:nvPr/>
        </p:nvSpPr>
        <p:spPr>
          <a:xfrm>
            <a:off x="5457070" y="1645894"/>
            <a:ext cx="1158026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09348A-C09A-CDBA-D279-95428CFDD47F}"/>
              </a:ext>
            </a:extLst>
          </p:cNvPr>
          <p:cNvSpPr/>
          <p:nvPr/>
        </p:nvSpPr>
        <p:spPr>
          <a:xfrm>
            <a:off x="6763449" y="1499703"/>
            <a:ext cx="993188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A5ABEE-E7FB-3A05-8732-6A1FB2BE96FB}"/>
              </a:ext>
            </a:extLst>
          </p:cNvPr>
          <p:cNvSpPr/>
          <p:nvPr/>
        </p:nvSpPr>
        <p:spPr>
          <a:xfrm>
            <a:off x="5541945" y="1547495"/>
            <a:ext cx="333376" cy="98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E03E2F-0265-0CFA-EEFA-16B5A9DD5361}"/>
              </a:ext>
            </a:extLst>
          </p:cNvPr>
          <p:cNvSpPr/>
          <p:nvPr/>
        </p:nvSpPr>
        <p:spPr>
          <a:xfrm>
            <a:off x="8105622" y="2241398"/>
            <a:ext cx="451638" cy="105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698120-D8D4-C86C-7517-36760B73C2BE}"/>
              </a:ext>
            </a:extLst>
          </p:cNvPr>
          <p:cNvSpPr/>
          <p:nvPr/>
        </p:nvSpPr>
        <p:spPr>
          <a:xfrm>
            <a:off x="4317049" y="1344141"/>
            <a:ext cx="635951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08F947-3DC1-06A9-7E98-C43398C48CBC}"/>
              </a:ext>
            </a:extLst>
          </p:cNvPr>
          <p:cNvSpPr/>
          <p:nvPr/>
        </p:nvSpPr>
        <p:spPr>
          <a:xfrm>
            <a:off x="2276240" y="2891733"/>
            <a:ext cx="285750" cy="104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DB6D5-5748-AF65-B80F-88C8ECE1682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61990" y="2175184"/>
            <a:ext cx="2563372" cy="7688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77B013-F6E6-BF16-62D1-5663432D5374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2477569" y="3148720"/>
            <a:ext cx="189431" cy="757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02614D-9D3C-76DD-FEBE-4356E9534C5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249767" y="2346960"/>
            <a:ext cx="4081674" cy="1548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DE2FD61-7006-C82C-A4B7-5FB29B548BCF}"/>
              </a:ext>
            </a:extLst>
          </p:cNvPr>
          <p:cNvSpPr/>
          <p:nvPr/>
        </p:nvSpPr>
        <p:spPr>
          <a:xfrm>
            <a:off x="2229027" y="3032333"/>
            <a:ext cx="497083" cy="116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564053-24A6-6A93-CFA7-3D01E7FF604D}"/>
              </a:ext>
            </a:extLst>
          </p:cNvPr>
          <p:cNvSpPr/>
          <p:nvPr/>
        </p:nvSpPr>
        <p:spPr>
          <a:xfrm>
            <a:off x="2419115" y="3089276"/>
            <a:ext cx="1544902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Method2. Recent report directly, click this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236CF5-6B8A-01F3-440A-CC471F3BE6F2}"/>
              </a:ext>
            </a:extLst>
          </p:cNvPr>
          <p:cNvSpPr/>
          <p:nvPr/>
        </p:nvSpPr>
        <p:spPr>
          <a:xfrm>
            <a:off x="3800343" y="2664473"/>
            <a:ext cx="1252982" cy="22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Method1. Review all report history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55DD8D-DB43-7EA5-14FA-BB2D50727314}"/>
              </a:ext>
            </a:extLst>
          </p:cNvPr>
          <p:cNvSpPr/>
          <p:nvPr/>
        </p:nvSpPr>
        <p:spPr>
          <a:xfrm>
            <a:off x="3420778" y="5029282"/>
            <a:ext cx="1704584" cy="27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the report is too big, reduce display scale(ctrl key + scroll)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98147-5EE6-AF23-4B36-5E23A8746A0F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use dashboard &amp; report below 3 methods(1. Quick Menu, 2. Dashboard, 3. Recent Report) and dashboard is updating every Friday based on weekly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If admin want to see report history or status, add at the end of URL as “/admin” and click the BOM Comparison Data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C766C-2750-B3C9-AE9B-A5BA897BA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6" y="3903544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D68046-8B7E-9C8B-CA31-7703BD5E295B}"/>
              </a:ext>
            </a:extLst>
          </p:cNvPr>
          <p:cNvSpPr/>
          <p:nvPr/>
        </p:nvSpPr>
        <p:spPr>
          <a:xfrm>
            <a:off x="5086519" y="3895749"/>
            <a:ext cx="837489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28916-F091-177E-DD6B-2B6A1D48AF62}"/>
              </a:ext>
            </a:extLst>
          </p:cNvPr>
          <p:cNvSpPr txBox="1"/>
          <p:nvPr/>
        </p:nvSpPr>
        <p:spPr>
          <a:xfrm>
            <a:off x="7879999" y="4347376"/>
            <a:ext cx="1404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 Narrow" panose="020B0606020202030204" pitchFamily="34" charset="0"/>
              </a:rPr>
              <a:t>Access to </a:t>
            </a:r>
          </a:p>
          <a:p>
            <a:r>
              <a:rPr lang="en-US" sz="1000" b="1" dirty="0">
                <a:latin typeface="Arial Narrow" panose="020B0606020202030204" pitchFamily="34" charset="0"/>
              </a:rPr>
              <a:t>http://10.225.2.85</a:t>
            </a:r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/admin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935529-1CA8-F4FB-B6DC-0F5FAB16F153}"/>
              </a:ext>
            </a:extLst>
          </p:cNvPr>
          <p:cNvSpPr/>
          <p:nvPr/>
        </p:nvSpPr>
        <p:spPr>
          <a:xfrm>
            <a:off x="6367052" y="4439992"/>
            <a:ext cx="132173" cy="49199"/>
          </a:xfrm>
          <a:prstGeom prst="rect">
            <a:avLst/>
          </a:prstGeom>
          <a:noFill/>
          <a:ln>
            <a:solidFill>
              <a:srgbClr val="007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1A02A7-9BED-C740-3F9A-A65BAA7D9BD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99225" y="4464592"/>
            <a:ext cx="688975" cy="443470"/>
          </a:xfrm>
          <a:prstGeom prst="straightConnector1">
            <a:avLst/>
          </a:prstGeom>
          <a:ln>
            <a:solidFill>
              <a:srgbClr val="00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4E7429-CDA2-880F-3BEF-DA60B424DEDC}"/>
              </a:ext>
            </a:extLst>
          </p:cNvPr>
          <p:cNvSpPr txBox="1"/>
          <p:nvPr/>
        </p:nvSpPr>
        <p:spPr>
          <a:xfrm>
            <a:off x="5668919" y="4542204"/>
            <a:ext cx="1130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7BFF"/>
                </a:solidFill>
                <a:latin typeface="Arial Narrow" panose="020B0606020202030204" pitchFamily="34" charset="0"/>
              </a:rPr>
              <a:t>Choose “Posts” Model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64467-4BB6-196A-7BCB-4418DE102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546" y="4906289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CDED99-C3B0-5CF0-B53B-099D7CE4D497}"/>
              </a:ext>
            </a:extLst>
          </p:cNvPr>
          <p:cNvSpPr/>
          <p:nvPr/>
        </p:nvSpPr>
        <p:spPr>
          <a:xfrm>
            <a:off x="727541" y="1554313"/>
            <a:ext cx="1401280" cy="983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7388F-7EC5-C853-16D3-4D6958ECC40A}"/>
              </a:ext>
            </a:extLst>
          </p:cNvPr>
          <p:cNvSpPr/>
          <p:nvPr/>
        </p:nvSpPr>
        <p:spPr>
          <a:xfrm>
            <a:off x="2084720" y="1506521"/>
            <a:ext cx="993188" cy="15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A7D8F-C052-7786-4442-BA7333E1C171}"/>
              </a:ext>
            </a:extLst>
          </p:cNvPr>
          <p:cNvSpPr/>
          <p:nvPr/>
        </p:nvSpPr>
        <p:spPr>
          <a:xfrm>
            <a:off x="1164842" y="1554313"/>
            <a:ext cx="260350" cy="9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0A4E89-98AF-9D5F-F08D-6D3034288DE2}"/>
              </a:ext>
            </a:extLst>
          </p:cNvPr>
          <p:cNvSpPr/>
          <p:nvPr/>
        </p:nvSpPr>
        <p:spPr>
          <a:xfrm>
            <a:off x="351799" y="1709422"/>
            <a:ext cx="959085" cy="22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Method1. Use Quick Menu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830C5F-2968-BC5C-0B67-5EA1CD9B2653}"/>
              </a:ext>
            </a:extLst>
          </p:cNvPr>
          <p:cNvCxnSpPr>
            <a:stCxn id="25" idx="3"/>
          </p:cNvCxnSpPr>
          <p:nvPr/>
        </p:nvCxnSpPr>
        <p:spPr>
          <a:xfrm>
            <a:off x="1425192" y="1600103"/>
            <a:ext cx="3700170" cy="411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1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3238</TotalTime>
  <Words>2069</Words>
  <Application>Microsoft Office PowerPoint</Application>
  <PresentationFormat>A4 Paper (210x297 mm)</PresentationFormat>
  <Paragraphs>245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Eunbi</dc:creator>
  <cp:lastModifiedBy>Eunbi Yoon</cp:lastModifiedBy>
  <cp:revision>213</cp:revision>
  <dcterms:created xsi:type="dcterms:W3CDTF">2023-07-27T14:31:48Z</dcterms:created>
  <dcterms:modified xsi:type="dcterms:W3CDTF">2023-09-14T15:21:53Z</dcterms:modified>
</cp:coreProperties>
</file>